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9"/>
  </p:notesMasterIdLst>
  <p:sldIdLst>
    <p:sldId id="671" r:id="rId5"/>
    <p:sldId id="502" r:id="rId6"/>
    <p:sldId id="503" r:id="rId7"/>
    <p:sldId id="603" r:id="rId8"/>
    <p:sldId id="618" r:id="rId9"/>
    <p:sldId id="627" r:id="rId10"/>
    <p:sldId id="507" r:id="rId11"/>
    <p:sldId id="508" r:id="rId12"/>
    <p:sldId id="630" r:id="rId13"/>
    <p:sldId id="629" r:id="rId14"/>
    <p:sldId id="631" r:id="rId15"/>
    <p:sldId id="512" r:id="rId16"/>
    <p:sldId id="587" r:id="rId17"/>
    <p:sldId id="652" r:id="rId18"/>
    <p:sldId id="571" r:id="rId19"/>
    <p:sldId id="661" r:id="rId20"/>
    <p:sldId id="588" r:id="rId21"/>
    <p:sldId id="626" r:id="rId22"/>
    <p:sldId id="551" r:id="rId23"/>
    <p:sldId id="572" r:id="rId24"/>
    <p:sldId id="662" r:id="rId25"/>
    <p:sldId id="552" r:id="rId26"/>
    <p:sldId id="663" r:id="rId27"/>
    <p:sldId id="290" r:id="rId28"/>
    <p:sldId id="553" r:id="rId29"/>
    <p:sldId id="664" r:id="rId30"/>
    <p:sldId id="554" r:id="rId31"/>
    <p:sldId id="665" r:id="rId32"/>
    <p:sldId id="555" r:id="rId33"/>
    <p:sldId id="614" r:id="rId34"/>
    <p:sldId id="666" r:id="rId35"/>
    <p:sldId id="577" r:id="rId36"/>
    <p:sldId id="599" r:id="rId37"/>
    <p:sldId id="600" r:id="rId38"/>
    <p:sldId id="667" r:id="rId39"/>
    <p:sldId id="576" r:id="rId40"/>
    <p:sldId id="668" r:id="rId41"/>
    <p:sldId id="559" r:id="rId42"/>
    <p:sldId id="670" r:id="rId43"/>
    <p:sldId id="565" r:id="rId44"/>
    <p:sldId id="595" r:id="rId45"/>
    <p:sldId id="596" r:id="rId46"/>
    <p:sldId id="651" r:id="rId47"/>
    <p:sldId id="561" r:id="rId48"/>
  </p:sldIdLst>
  <p:sldSz cx="12192000" cy="6858000"/>
  <p:notesSz cx="6858000" cy="9144000"/>
  <p:embeddedFontLst>
    <p:embeddedFont>
      <p:font typeface="Cambria Math" panose="02040503050406030204" pitchFamily="18" charset="0"/>
      <p:regular r:id="rId50"/>
    </p:embeddedFont>
    <p:embeddedFont>
      <p:font typeface="Georgia" panose="02040502050405020303" pitchFamily="18" charset="0"/>
      <p:regular r:id="rId51"/>
      <p:bold r:id="rId52"/>
      <p:italic r:id="rId53"/>
      <p:boldItalic r:id="rId54"/>
    </p:embeddedFont>
    <p:embeddedFont>
      <p:font typeface="Trebuchet MS" panose="020B070302020209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6" roundtripDataSignature="AMtx7mjow4CJOLDJZ9SuCPryrf2r+qiV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8D01"/>
    <a:srgbClr val="5F2A0F"/>
    <a:srgbClr val="F9B80C"/>
    <a:srgbClr val="3A02FF"/>
    <a:srgbClr val="0D8000"/>
    <a:srgbClr val="1E77B4"/>
    <a:srgbClr val="9467BD"/>
    <a:srgbClr val="891389"/>
    <a:srgbClr val="FAD700"/>
    <a:srgbClr val="FEB8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40"/>
    <p:restoredTop sz="92699"/>
  </p:normalViewPr>
  <p:slideViewPr>
    <p:cSldViewPr snapToGrid="0">
      <p:cViewPr varScale="1">
        <p:scale>
          <a:sx n="97" d="100"/>
          <a:sy n="97" d="100"/>
        </p:scale>
        <p:origin x="208" y="1096"/>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12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126" Type="http://customschemas.google.com/relationships/presentationmetadata" Target="metadata"/><Relationship Id="rId8" Type="http://schemas.openxmlformats.org/officeDocument/2006/relationships/slide" Target="slides/slide4.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12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13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9600" dirty="0"/>
              <a:t>Hello, everyone. It is an honor to present our recent work completed at Rowan University under the supervision of Dr. </a:t>
            </a:r>
            <a:r>
              <a:rPr lang="en-US" sz="9600" dirty="0" err="1"/>
              <a:t>Nidhal</a:t>
            </a:r>
            <a:r>
              <a:rPr lang="en-US" sz="9600" dirty="0"/>
              <a:t> and in collaboration with Dr. Ghulam Rasool.</a:t>
            </a:r>
            <a:endParaRPr sz="10000" dirty="0"/>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3404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Plasticity-stability dilemma</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The plasticity-stability dilemma is a </a:t>
            </a:r>
            <a:r>
              <a:rPr lang="en-US" b="1" i="0" dirty="0">
                <a:solidFill>
                  <a:srgbClr val="0D0D0D"/>
                </a:solidFill>
                <a:effectLst/>
                <a:highlight>
                  <a:srgbClr val="FFFFFF"/>
                </a:highlight>
                <a:latin typeface="Söhne"/>
              </a:rPr>
              <a:t>fundamental challenge</a:t>
            </a:r>
            <a:r>
              <a:rPr lang="en-US" b="0" i="0" dirty="0">
                <a:solidFill>
                  <a:srgbClr val="0D0D0D"/>
                </a:solidFill>
                <a:effectLst/>
                <a:highlight>
                  <a:srgbClr val="FFFFFF"/>
                </a:highlight>
                <a:latin typeface="Söhne"/>
              </a:rPr>
              <a:t> in both </a:t>
            </a:r>
            <a:r>
              <a:rPr lang="en-US" b="1" i="0" dirty="0">
                <a:solidFill>
                  <a:srgbClr val="0D0D0D"/>
                </a:solidFill>
                <a:effectLst/>
                <a:highlight>
                  <a:srgbClr val="FFFFFF"/>
                </a:highlight>
                <a:latin typeface="Söhne"/>
              </a:rPr>
              <a:t>neuroscience</a:t>
            </a:r>
            <a:r>
              <a:rPr lang="en-US" b="0" i="0" dirty="0">
                <a:solidFill>
                  <a:srgbClr val="0D0D0D"/>
                </a:solidFill>
                <a:effectLst/>
                <a:highlight>
                  <a:srgbClr val="FFFFFF"/>
                </a:highlight>
                <a:latin typeface="Söhne"/>
              </a:rPr>
              <a:t> and </a:t>
            </a:r>
            <a:r>
              <a:rPr lang="en-US" b="1" i="0" dirty="0">
                <a:solidFill>
                  <a:srgbClr val="0D0D0D"/>
                </a:solidFill>
                <a:effectLst/>
                <a:highlight>
                  <a:srgbClr val="FFFFFF"/>
                </a:highlight>
                <a:latin typeface="Söhne"/>
              </a:rPr>
              <a:t>deep learning</a:t>
            </a:r>
            <a:r>
              <a:rPr lang="en-US" b="0" i="0" dirty="0">
                <a:solidFill>
                  <a:srgbClr val="0D0D0D"/>
                </a:solidFill>
                <a:effectLst/>
                <a:highlight>
                  <a:srgbClr val="FFFFFF"/>
                </a:highlight>
                <a:latin typeface="Söhne"/>
              </a:rPr>
              <a:t> design</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It refers to the trade-off between </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Plasticity—the ability of a system to learn and adapt to new experiences.</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Stability, which is the system's ability to retain previously learned information.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If a system is too plastic, it risks overriding old knowledge (a problem known as </a:t>
            </a:r>
            <a:r>
              <a:rPr lang="en-US" b="1" i="0" dirty="0">
                <a:solidFill>
                  <a:srgbClr val="0D0D0D"/>
                </a:solidFill>
                <a:effectLst/>
                <a:highlight>
                  <a:srgbClr val="FFFFFF"/>
                </a:highlight>
                <a:latin typeface="Söhne"/>
              </a:rPr>
              <a:t>catastrophic forgetting</a:t>
            </a:r>
            <a:r>
              <a:rPr lang="en-US" b="0" i="0" dirty="0">
                <a:solidFill>
                  <a:srgbClr val="0D0D0D"/>
                </a:solidFill>
                <a:effectLst/>
                <a:highlight>
                  <a:srgbClr val="FFFFFF"/>
                </a:highlight>
                <a:latin typeface="Söhne"/>
              </a:rPr>
              <a:t>) when new information is learned.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Conversely, if a system is too stable, it becomes rigid and unable to incorporate new knowledge effectively.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1704395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p:txBody>
      </p:sp>
    </p:spTree>
    <p:extLst>
      <p:ext uri="{BB962C8B-B14F-4D97-AF65-F5344CB8AC3E}">
        <p14:creationId xmlns:p14="http://schemas.microsoft.com/office/powerpoint/2010/main" val="2910195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dirty="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015631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84972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076065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1937751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91073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b5a1f32dd_1_1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22b5a1f32dd_1_1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endParaRPr lang="en-US" dirty="0"/>
          </a:p>
        </p:txBody>
      </p:sp>
    </p:spTree>
    <p:extLst>
      <p:ext uri="{BB962C8B-B14F-4D97-AF65-F5344CB8AC3E}">
        <p14:creationId xmlns:p14="http://schemas.microsoft.com/office/powerpoint/2010/main" val="3162821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877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1" i="0">
                <a:solidFill>
                  <a:srgbClr val="0D0D0D"/>
                </a:solidFill>
                <a:effectLst/>
                <a:highlight>
                  <a:srgbClr val="FFFFFF"/>
                </a:highlight>
                <a:latin typeface="Söhne"/>
              </a:rPr>
              <a:t>Key Benefits of </a:t>
            </a:r>
            <a:r>
              <a:rPr lang="en-US" b="1" i="0" err="1">
                <a:solidFill>
                  <a:srgbClr val="0D0D0D"/>
                </a:solidFill>
                <a:effectLst/>
                <a:highlight>
                  <a:srgbClr val="FFFFFF"/>
                </a:highlight>
                <a:latin typeface="Söhne"/>
              </a:rPr>
              <a:t>Adversarially</a:t>
            </a:r>
            <a:r>
              <a:rPr lang="en-US" b="1" i="0">
                <a:solidFill>
                  <a:srgbClr val="0D0D0D"/>
                </a:solidFill>
                <a:effectLst/>
                <a:highlight>
                  <a:srgbClr val="FFFFFF"/>
                </a:highlight>
                <a:latin typeface="Söhne"/>
              </a:rPr>
              <a:t> Diversified Rehearsal Memory (ADRM)</a:t>
            </a:r>
            <a:r>
              <a:rPr lang="en-US" b="0" i="0">
                <a:solidFill>
                  <a:srgbClr val="0D0D0D"/>
                </a:solidFill>
                <a:effectLst/>
                <a:highlight>
                  <a:srgbClr val="FFFFFF"/>
                </a:highlight>
                <a:latin typeface="Söhne"/>
              </a:rPr>
              <a:t>:</a:t>
            </a:r>
          </a:p>
          <a:p>
            <a:pPr algn="l">
              <a:buFont typeface="Arial" panose="020B0604020202020204" pitchFamily="34" charset="0"/>
              <a:buChar char="•"/>
            </a:pPr>
            <a:r>
              <a:rPr lang="en-US" b="1" i="0">
                <a:solidFill>
                  <a:srgbClr val="0D0D0D"/>
                </a:solidFill>
                <a:effectLst/>
                <a:highlight>
                  <a:srgbClr val="FFFFFF"/>
                </a:highlight>
                <a:latin typeface="Söhne"/>
              </a:rPr>
              <a:t>Combats Overfitting</a:t>
            </a:r>
            <a:r>
              <a:rPr lang="en-US" b="0" i="0">
                <a:solidFill>
                  <a:srgbClr val="0D0D0D"/>
                </a:solidFill>
                <a:effectLst/>
                <a:highlight>
                  <a:srgbClr val="FFFFFF"/>
                </a:highlight>
                <a:latin typeface="Söhne"/>
              </a:rPr>
              <a:t>: Introduces a wider range of challenges within rehearsal samples, reducing the model's likelihood of over-specializing.</a:t>
            </a:r>
          </a:p>
          <a:p>
            <a:pPr algn="l">
              <a:buFont typeface="Arial" panose="020B0604020202020204" pitchFamily="34" charset="0"/>
              <a:buChar char="•"/>
            </a:pPr>
            <a:r>
              <a:rPr lang="en-US" b="1" i="0">
                <a:solidFill>
                  <a:srgbClr val="0D0D0D"/>
                </a:solidFill>
                <a:effectLst/>
                <a:highlight>
                  <a:srgbClr val="FFFFFF"/>
                </a:highlight>
                <a:latin typeface="Söhne"/>
              </a:rPr>
              <a:t>Sustains Rehearsal Effectiveness</a:t>
            </a:r>
            <a:r>
              <a:rPr lang="en-US" b="0" i="0">
                <a:solidFill>
                  <a:srgbClr val="0D0D0D"/>
                </a:solidFill>
                <a:effectLst/>
                <a:highlight>
                  <a:srgbClr val="FFFFFF"/>
                </a:highlight>
                <a:latin typeface="Söhne"/>
              </a:rPr>
              <a:t>: Keeps rehearsal memory dynamically challenging, encouraging better generalization across tasks.</a:t>
            </a:r>
          </a:p>
          <a:p>
            <a:pPr algn="l">
              <a:buFont typeface="Arial" panose="020B0604020202020204" pitchFamily="34" charset="0"/>
              <a:buChar char="•"/>
            </a:pPr>
            <a:r>
              <a:rPr lang="en-US" b="1" i="0">
                <a:solidFill>
                  <a:srgbClr val="0D0D0D"/>
                </a:solidFill>
                <a:effectLst/>
                <a:highlight>
                  <a:srgbClr val="FFFFFF"/>
                </a:highlight>
                <a:latin typeface="Söhne"/>
              </a:rPr>
              <a:t>Facilitates Seamless New Task Learning</a:t>
            </a:r>
            <a:r>
              <a:rPr lang="en-US" b="0" i="0">
                <a:solidFill>
                  <a:srgbClr val="0D0D0D"/>
                </a:solidFill>
                <a:effectLst/>
                <a:highlight>
                  <a:srgbClr val="FFFFFF"/>
                </a:highlight>
                <a:latin typeface="Söhne"/>
              </a:rPr>
              <a:t>: Supports the model's ability to assimilate new tasks without sacrificing performance on old tasks, crucial for effective continual learning.</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1428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outline for today's presentation. We will begin with an introduction to the basic concepts of continual learning, followed by a review of related work and an in-depth problem statement analysis. Next, we will describe the proposed solution, the </a:t>
            </a:r>
            <a:r>
              <a:rPr lang="en-US" dirty="0" err="1"/>
              <a:t>Adversarially</a:t>
            </a:r>
            <a:r>
              <a:rPr lang="en-US" dirty="0"/>
              <a:t> Diversified Rehearsal Memory (ADRM), and finally, we will discuss our research findings and conclusions.</a:t>
            </a:r>
          </a:p>
        </p:txBody>
      </p:sp>
    </p:spTree>
    <p:extLst>
      <p:ext uri="{BB962C8B-B14F-4D97-AF65-F5344CB8AC3E}">
        <p14:creationId xmlns:p14="http://schemas.microsoft.com/office/powerpoint/2010/main" val="3042169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1" i="0">
                <a:solidFill>
                  <a:srgbClr val="0D0D0D"/>
                </a:solidFill>
                <a:effectLst/>
                <a:highlight>
                  <a:srgbClr val="FFFFFF"/>
                </a:highlight>
                <a:latin typeface="Söhne"/>
              </a:rPr>
              <a:t>Benefits of </a:t>
            </a:r>
            <a:r>
              <a:rPr lang="en-US" b="1" i="0" err="1">
                <a:solidFill>
                  <a:srgbClr val="0D0D0D"/>
                </a:solidFill>
                <a:effectLst/>
                <a:highlight>
                  <a:srgbClr val="FFFFFF"/>
                </a:highlight>
                <a:latin typeface="Söhne"/>
              </a:rPr>
              <a:t>Adversarially</a:t>
            </a:r>
            <a:r>
              <a:rPr lang="en-US" b="1" i="0">
                <a:solidFill>
                  <a:srgbClr val="0D0D0D"/>
                </a:solidFill>
                <a:effectLst/>
                <a:highlight>
                  <a:srgbClr val="FFFFFF"/>
                </a:highlight>
                <a:latin typeface="Söhne"/>
              </a:rPr>
              <a:t> Diversified Rehearsal Memory (ADRM)</a:t>
            </a:r>
            <a:r>
              <a:rPr lang="en-US" b="0" i="0">
                <a:solidFill>
                  <a:srgbClr val="0D0D0D"/>
                </a:solidFill>
                <a:effectLst/>
                <a:highlight>
                  <a:srgbClr val="FFFFFF"/>
                </a:highlight>
                <a:latin typeface="Söhne"/>
              </a:rPr>
              <a:t>:</a:t>
            </a:r>
          </a:p>
          <a:p>
            <a:pPr algn="l">
              <a:buFont typeface="Arial" panose="020B0604020202020204" pitchFamily="34" charset="0"/>
              <a:buChar char="•"/>
            </a:pPr>
            <a:r>
              <a:rPr lang="en-US" b="1" i="0">
                <a:solidFill>
                  <a:srgbClr val="0D0D0D"/>
                </a:solidFill>
                <a:effectLst/>
                <a:highlight>
                  <a:srgbClr val="FFFFFF"/>
                </a:highlight>
                <a:latin typeface="Söhne"/>
              </a:rPr>
              <a:t>Prevents rehearsal memory overfitting</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By introducing diversity in rehearsal samples, it mitigates the risk of the model becoming overly specialized on a narrow set of samples.</a:t>
            </a:r>
          </a:p>
          <a:p>
            <a:pPr algn="l">
              <a:buFont typeface="Arial" panose="020B0604020202020204" pitchFamily="34" charset="0"/>
              <a:buChar char="•"/>
            </a:pPr>
            <a:r>
              <a:rPr lang="en-US" b="1" i="0">
                <a:solidFill>
                  <a:srgbClr val="0D0D0D"/>
                </a:solidFill>
                <a:effectLst/>
                <a:highlight>
                  <a:srgbClr val="FFFFFF"/>
                </a:highlight>
                <a:latin typeface="Söhne"/>
              </a:rPr>
              <a:t>Maintains the effectiveness of rehearsal memory samples</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Ensures that rehearsal samples remain representative and challenging, promoting better generalization.</a:t>
            </a:r>
          </a:p>
          <a:p>
            <a:pPr algn="l">
              <a:buFont typeface="Arial" panose="020B0604020202020204" pitchFamily="34" charset="0"/>
              <a:buChar char="•"/>
            </a:pPr>
            <a:r>
              <a:rPr lang="en-US" b="1" i="0">
                <a:solidFill>
                  <a:srgbClr val="0D0D0D"/>
                </a:solidFill>
                <a:effectLst/>
                <a:highlight>
                  <a:srgbClr val="FFFFFF"/>
                </a:highlight>
                <a:latin typeface="Söhne"/>
              </a:rPr>
              <a:t>Enables CL models to learn new tasks without performance degradation</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Facilitates the acquisition of new knowledge while preserving previously learned information, thus maintaining high performance across tasks.</a:t>
            </a:r>
          </a:p>
          <a:p>
            <a:br>
              <a:rPr lang="en-US"/>
            </a:br>
            <a:endParaRPr/>
          </a:p>
        </p:txBody>
      </p:sp>
    </p:spTree>
    <p:extLst>
      <p:ext uri="{BB962C8B-B14F-4D97-AF65-F5344CB8AC3E}">
        <p14:creationId xmlns:p14="http://schemas.microsoft.com/office/powerpoint/2010/main" val="2473326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621991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baselines</a:t>
            </a:r>
          </a:p>
        </p:txBody>
      </p:sp>
    </p:spTree>
    <p:extLst>
      <p:ext uri="{BB962C8B-B14F-4D97-AF65-F5344CB8AC3E}">
        <p14:creationId xmlns:p14="http://schemas.microsoft.com/office/powerpoint/2010/main" val="3407426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626665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2b5a1f32dd_1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2b5a1f32dd_1_1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CIFAR10-C is the corrupted version of the CIFAR10 dataset, which is used to evaluate the robustness of the models against different types of corruption</a:t>
            </a:r>
          </a:p>
          <a:p>
            <a:pPr marL="171450" lvl="0" indent="-171450" algn="l" rtl="0">
              <a:lnSpc>
                <a:spcPct val="100000"/>
              </a:lnSpc>
              <a:spcBef>
                <a:spcPts val="0"/>
              </a:spcBef>
              <a:spcAft>
                <a:spcPts val="0"/>
              </a:spcAft>
              <a:buSzPts val="1100"/>
            </a:pPr>
            <a:r>
              <a:rPr lang="en-US" dirty="0"/>
              <a:t>To better understand the role of the features in input and the forgetting in the CL models, we used CIFAR10-C to access the forgetting of the five CL models under these different types of corruptions.</a:t>
            </a:r>
          </a:p>
        </p:txBody>
      </p:sp>
    </p:spTree>
    <p:extLst>
      <p:ext uri="{BB962C8B-B14F-4D97-AF65-F5344CB8AC3E}">
        <p14:creationId xmlns:p14="http://schemas.microsoft.com/office/powerpoint/2010/main" val="2023605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2309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278364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7473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955299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508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0606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2663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2626169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6395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601761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8401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038743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60235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62789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2302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475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Deep Learning (DL) and Artificial Intelligence (AI) models have achieved exceptional accuracy in various fields including computer vision and pattern recognition, surpassing human-level performance. These models are trained on complete data sets and deployed to solve various problems. However, these models assume the availability of the entire dataset and a static environment that does not change over time. Unlike humans, these models cannot accumulate knowledge over time, limiting their ability to achieve the long-standing dream of AGI (Artificial General Intelligence). To address this limitation, lifelong learning, also known as continual learning, enables these models to learn sequentially over time, similar to human beings.</a:t>
            </a:r>
          </a:p>
        </p:txBody>
      </p:sp>
    </p:spTree>
    <p:extLst>
      <p:ext uri="{BB962C8B-B14F-4D97-AF65-F5344CB8AC3E}">
        <p14:creationId xmlns:p14="http://schemas.microsoft.com/office/powerpoint/2010/main" val="31108513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0625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366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648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Deep Learning (DL) and Artificial Intelligence (AI) models have achieved exceptional accuracy in various fields including computer vision and pattern recognition, surpassing human-level performance. These models are trained on complete data sets and deployed to solve various problems. However, these models assume the availability of the entire dataset and a static environment that does not change over time. Unlike humans, these models cannot accumulate knowledge over time, limiting their ability to achieve the long-standing dream of AGI (Artificial General Intelligence). To address this limitation, lifelong learning, also known as continual learning, enables these models to learn sequentially over time, similar to human beings.</a:t>
            </a:r>
          </a:p>
        </p:txBody>
      </p:sp>
    </p:spTree>
    <p:extLst>
      <p:ext uri="{BB962C8B-B14F-4D97-AF65-F5344CB8AC3E}">
        <p14:creationId xmlns:p14="http://schemas.microsoft.com/office/powerpoint/2010/main" val="3080158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300"/>
                  </a:spcBef>
                  <a:spcAft>
                    <a:spcPts val="0"/>
                  </a:spcAft>
                  <a:buSzPts val="2800"/>
                  <a:buChar char="•"/>
                </a:pPr>
                <a:r>
                  <a:rPr lang="en-US" dirty="0"/>
                  <a:t>In continual learning, the model learns multiple tasks in sequential steps instead of all the tasks simultaneously through joint training. There are three different configurations for continual learning: Task Incremental Learning, Domain Incremental Learning, and Class Incremental Learning.</a:t>
                </a:r>
                <a:endParaRPr lang="en-US" b="1" dirty="0">
                  <a:solidFill>
                    <a:srgbClr val="5F2A0F"/>
                  </a:solidFill>
                  <a:latin typeface="+mn-lt"/>
                  <a:cs typeface="Arial" panose="020B0604020202020204" pitchFamily="34" charset="0"/>
                </a:endParaRPr>
              </a:p>
              <a:p>
                <a:pPr marL="457200" lvl="0" indent="-406400" algn="l" rtl="0">
                  <a:lnSpc>
                    <a:spcPct val="100000"/>
                  </a:lnSpc>
                  <a:spcBef>
                    <a:spcPts val="300"/>
                  </a:spcBef>
                  <a:spcAft>
                    <a:spcPts val="0"/>
                  </a:spcAft>
                  <a:buSzPts val="2800"/>
                  <a:buChar char="•"/>
                </a:pPr>
                <a:r>
                  <a:rPr lang="en-US" b="1" dirty="0">
                    <a:solidFill>
                      <a:srgbClr val="5F2A0F"/>
                    </a:solidFill>
                    <a:latin typeface="+mn-lt"/>
                    <a:cs typeface="Arial" panose="020B0604020202020204" pitchFamily="34" charset="0"/>
                  </a:rPr>
                  <a:t>Task Incremental Learning</a:t>
                </a:r>
              </a:p>
              <a:p>
                <a:pPr lvl="1" indent="-406400">
                  <a:buSzPts val="2800"/>
                </a:pPr>
                <a:r>
                  <a:rPr lang="en-US" dirty="0">
                    <a:cs typeface="Arial" panose="020B0604020202020204" pitchFamily="34" charset="0"/>
                  </a:rPr>
                  <a:t>Also known as multi-head settings</a:t>
                </a:r>
                <a:endParaRPr lang="en-US" dirty="0">
                  <a:latin typeface="+mn-lt"/>
                  <a:cs typeface="Arial" panose="020B0604020202020204" pitchFamily="34" charset="0"/>
                </a:endParaRPr>
              </a:p>
              <a:p>
                <a:pPr lvl="1" indent="-406400">
                  <a:buSzPts val="2800"/>
                </a:pPr>
                <a:r>
                  <a:rPr lang="en-US" dirty="0">
                    <a:latin typeface="+mn-lt"/>
                    <a:cs typeface="Arial" panose="020B0604020202020204" pitchFamily="34" charset="0"/>
                  </a:rPr>
                  <a:t>Each task has its own unique set of features and output units</a:t>
                </a:r>
              </a:p>
              <a:p>
                <a:pPr lvl="1" indent="-406400">
                  <a:buSzPts val="2800"/>
                </a:pPr>
                <a:r>
                  <a:rPr lang="en-US" dirty="0">
                    <a:cs typeface="Arial" panose="020B0604020202020204" pitchFamily="34" charset="0"/>
                  </a:rPr>
                  <a:t>Task identity is required [2]</a:t>
                </a:r>
              </a:p>
              <a:p>
                <a:pPr lvl="1" indent="-406400">
                  <a:buSzPts val="2800"/>
                </a:pPr>
                <a:r>
                  <a:rPr lang="en-US" dirty="0">
                    <a:cs typeface="Arial" panose="020B0604020202020204" pitchFamily="34" charset="0"/>
                  </a:rPr>
                  <a:t>Given permutation </a:t>
                </a:r>
                <a14:m>
                  <m:oMath xmlns:m="http://schemas.openxmlformats.org/officeDocument/2006/math">
                    <m:r>
                      <a:rPr lang="en-US" i="1">
                        <a:latin typeface="Cambria Math" panose="02040503050406030204" pitchFamily="18" charset="0"/>
                      </a:rPr>
                      <m:t>𝒳</m:t>
                    </m:r>
                  </m:oMath>
                </a14:m>
                <a:r>
                  <a:rPr lang="en-US" dirty="0">
                    <a:cs typeface="Arial" panose="020B0604020202020204" pitchFamily="34" charset="0"/>
                  </a:rPr>
                  <a:t>, which digits?</a:t>
                </a:r>
              </a:p>
              <a:p>
                <a:pPr lvl="1" indent="-406400">
                  <a:buSzPts val="2800"/>
                </a:pPr>
                <a:endParaRPr lang="en-US" dirty="0">
                  <a:cs typeface="Arial" panose="020B0604020202020204" pitchFamily="34" charset="0"/>
                </a:endParaRPr>
              </a:p>
              <a:p>
                <a:pPr lvl="0" indent="-406400">
                  <a:buSzPts val="2800"/>
                </a:pPr>
                <a:endParaRPr lang="en-US" dirty="0">
                  <a:cs typeface="Arial" panose="020B0604020202020204" pitchFamily="34" charset="0"/>
                </a:endParaRPr>
              </a:p>
            </p:txBody>
          </p:sp>
        </mc:Choice>
        <mc:Fallback xmlns="">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300"/>
                  </a:spcBef>
                  <a:spcAft>
                    <a:spcPts val="0"/>
                  </a:spcAft>
                  <a:buSzPts val="2800"/>
                  <a:buChar char="•"/>
                </a:pPr>
                <a:r>
                  <a:rPr lang="en-US">
                    <a:solidFill>
                      <a:srgbClr val="5F2A0F"/>
                    </a:solidFill>
                    <a:latin typeface="+mn-lt"/>
                    <a:cs typeface="Arial" panose="020B0604020202020204" pitchFamily="34" charset="0"/>
                  </a:rPr>
                  <a:t>Task Incremental Learning</a:t>
                </a:r>
              </a:p>
              <a:p>
                <a:pPr lvl="1" indent="-406400">
                  <a:buSzPts val="2800"/>
                </a:pPr>
                <a:r>
                  <a:rPr lang="en-US">
                    <a:cs typeface="Arial" panose="020B0604020202020204" pitchFamily="34" charset="0"/>
                  </a:rPr>
                  <a:t>Also known as multi-head settings</a:t>
                </a:r>
                <a:endParaRPr lang="en-US">
                  <a:latin typeface="+mn-lt"/>
                  <a:cs typeface="Arial" panose="020B0604020202020204" pitchFamily="34" charset="0"/>
                </a:endParaRPr>
              </a:p>
              <a:p>
                <a:pPr lvl="1" indent="-406400">
                  <a:buSzPts val="2800"/>
                </a:pPr>
                <a:r>
                  <a:rPr lang="en-US">
                    <a:latin typeface="+mn-lt"/>
                    <a:cs typeface="Arial" panose="020B0604020202020204" pitchFamily="34" charset="0"/>
                  </a:rPr>
                  <a:t>Each task has its own unique set of features and output units</a:t>
                </a:r>
              </a:p>
              <a:p>
                <a:pPr lvl="1" indent="-406400">
                  <a:buSzPts val="2800"/>
                </a:pPr>
                <a:r>
                  <a:rPr lang="en-US">
                    <a:cs typeface="Arial" panose="020B0604020202020204" pitchFamily="34" charset="0"/>
                  </a:rPr>
                  <a:t>Task identity is required [2]</a:t>
                </a:r>
              </a:p>
              <a:p>
                <a:pPr lvl="1" indent="-406400">
                  <a:buSzPts val="2800"/>
                </a:pPr>
                <a:r>
                  <a:rPr lang="en-US">
                    <a:cs typeface="Arial" panose="020B0604020202020204" pitchFamily="34" charset="0"/>
                  </a:rPr>
                  <a:t>Given permutation </a:t>
                </a:r>
                <a:r>
                  <a:rPr lang="en-US" i="0">
                    <a:latin typeface="Cambria Math" panose="02040503050406030204" pitchFamily="18" charset="0"/>
                  </a:rPr>
                  <a:t>𝒳</a:t>
                </a:r>
                <a:r>
                  <a:rPr lang="en-US">
                    <a:cs typeface="Arial" panose="020B0604020202020204" pitchFamily="34" charset="0"/>
                  </a:rPr>
                  <a:t>, which digits?</a:t>
                </a:r>
              </a:p>
              <a:p>
                <a:pPr lvl="1" indent="-406400">
                  <a:buSzPts val="2800"/>
                </a:pPr>
                <a:endParaRPr lang="en-US">
                  <a:cs typeface="Arial" panose="020B0604020202020204" pitchFamily="34" charset="0"/>
                </a:endParaRPr>
              </a:p>
              <a:p>
                <a:pPr lvl="0" indent="-406400">
                  <a:buSzPts val="2800"/>
                </a:pPr>
                <a:endParaRPr lang="en-US">
                  <a:cs typeface="Arial" panose="020B0604020202020204" pitchFamily="34" charset="0"/>
                </a:endParaRPr>
              </a:p>
            </p:txBody>
          </p:sp>
        </mc:Fallback>
      </mc:AlternateContent>
    </p:spTree>
    <p:extLst>
      <p:ext uri="{BB962C8B-B14F-4D97-AF65-F5344CB8AC3E}">
        <p14:creationId xmlns:p14="http://schemas.microsoft.com/office/powerpoint/2010/main" val="2699607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solidFill>
                  <a:srgbClr val="5F2A0F"/>
                </a:solidFill>
                <a:latin typeface="+mn-lt"/>
              </a:rPr>
              <a:t>Domain Incremental Learning</a:t>
            </a:r>
          </a:p>
          <a:p>
            <a:pPr lvl="1" indent="-406400">
              <a:buSzPts val="2800"/>
            </a:pPr>
            <a:r>
              <a:rPr lang="en-US" sz="2600" dirty="0"/>
              <a:t>Train on a sequence of related domains</a:t>
            </a:r>
            <a:endParaRPr lang="en-US" sz="2600" dirty="0">
              <a:latin typeface="+mn-lt"/>
            </a:endParaRPr>
          </a:p>
          <a:p>
            <a:pPr lvl="1" indent="-406400">
              <a:buSzPts val="2800"/>
            </a:pPr>
            <a:r>
              <a:rPr lang="en-US" sz="2600" dirty="0">
                <a:latin typeface="+mn-lt"/>
              </a:rPr>
              <a:t>Task identity is not required [2]</a:t>
            </a:r>
          </a:p>
          <a:p>
            <a:pPr lvl="1" indent="-406400">
              <a:buSzPts val="2800"/>
            </a:pPr>
            <a:r>
              <a:rPr lang="en-US" sz="2600" dirty="0">
                <a:latin typeface="+mn-lt"/>
              </a:rPr>
              <a:t>With permutation unknown, which digit?</a:t>
            </a:r>
          </a:p>
        </p:txBody>
      </p:sp>
    </p:spTree>
    <p:extLst>
      <p:ext uri="{BB962C8B-B14F-4D97-AF65-F5344CB8AC3E}">
        <p14:creationId xmlns:p14="http://schemas.microsoft.com/office/powerpoint/2010/main" val="364925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solidFill>
                  <a:srgbClr val="5F2A0F"/>
                </a:solidFill>
                <a:latin typeface="+mn-lt"/>
              </a:rPr>
              <a:t>Class Incremental Learning</a:t>
            </a:r>
          </a:p>
          <a:p>
            <a:pPr lvl="1" indent="-406400">
              <a:buSzPts val="2800"/>
            </a:pPr>
            <a:r>
              <a:rPr lang="en-US" dirty="0"/>
              <a:t>Also, know single-head settings</a:t>
            </a:r>
            <a:endParaRPr lang="en-US" dirty="0">
              <a:latin typeface="+mn-lt"/>
            </a:endParaRPr>
          </a:p>
          <a:p>
            <a:pPr lvl="1" indent="-406400">
              <a:buSzPts val="2800"/>
            </a:pPr>
            <a:r>
              <a:rPr lang="en-US" dirty="0">
                <a:latin typeface="+mn-lt"/>
              </a:rPr>
              <a:t>Infer the task identify (No task identification required)[2]</a:t>
            </a:r>
          </a:p>
          <a:p>
            <a:pPr lvl="1" indent="-406400">
              <a:buSzPts val="2800"/>
            </a:pPr>
            <a:r>
              <a:rPr lang="en-US" dirty="0">
                <a:latin typeface="+mn-lt"/>
              </a:rPr>
              <a:t>Which digit and which permutation?</a:t>
            </a:r>
            <a:endParaRPr lang="en-US" sz="2600" dirty="0">
              <a:latin typeface="+mn-lt"/>
            </a:endParaRPr>
          </a:p>
        </p:txBody>
      </p:sp>
    </p:spTree>
    <p:extLst>
      <p:ext uri="{BB962C8B-B14F-4D97-AF65-F5344CB8AC3E}">
        <p14:creationId xmlns:p14="http://schemas.microsoft.com/office/powerpoint/2010/main" val="2697741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The plasticity-stability dilemma is a significant challenge in neuroscience and deep learning models. It refers to the trade-off between two vital aspects: Plasticity and Stability. Plasticity is the ability of a system to learn and adapt to new experiences, while Stability is the system's ability to retain previously learned information. If a system is too plastic, it risks erasing old knowledge (a problem known as catastrophic forgetting) when new information is learned. On the other hand, if a system is too stable, it becomes flexible and capable of incorporating new knowledge effectively. Balancing these two aspects is crucial for creating models that can learn continuously and effectively over time.</a:t>
            </a:r>
          </a:p>
        </p:txBody>
      </p:sp>
    </p:spTree>
    <p:extLst>
      <p:ext uri="{BB962C8B-B14F-4D97-AF65-F5344CB8AC3E}">
        <p14:creationId xmlns:p14="http://schemas.microsoft.com/office/powerpoint/2010/main" val="1274175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8"/>
        <p:cNvGrpSpPr/>
        <p:nvPr/>
      </p:nvGrpSpPr>
      <p:grpSpPr>
        <a:xfrm>
          <a:off x="0" y="0"/>
          <a:ext cx="0" cy="0"/>
          <a:chOff x="0" y="0"/>
          <a:chExt cx="0" cy="0"/>
        </a:xfrm>
      </p:grpSpPr>
      <p:grpSp>
        <p:nvGrpSpPr>
          <p:cNvPr id="29" name="Google Shape;29;p60"/>
          <p:cNvGrpSpPr/>
          <p:nvPr/>
        </p:nvGrpSpPr>
        <p:grpSpPr>
          <a:xfrm>
            <a:off x="2018832" y="4057633"/>
            <a:ext cx="1011038" cy="2800364"/>
            <a:chOff x="5388444" y="2201335"/>
            <a:chExt cx="1011038" cy="2800364"/>
          </a:xfrm>
        </p:grpSpPr>
        <p:sp>
          <p:nvSpPr>
            <p:cNvPr id="30" name="Google Shape;30;p60"/>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1" name="Google Shape;31;p60"/>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2" name="Google Shape;32;p60"/>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3" name="Google Shape;33;p60"/>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4" name="Google Shape;34;p60"/>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5" name="Google Shape;35;p60"/>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6" name="Google Shape;36;p60"/>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37" name="Google Shape;37;p60"/>
          <p:cNvSpPr/>
          <p:nvPr/>
        </p:nvSpPr>
        <p:spPr>
          <a:xfrm rot="-5400000">
            <a:off x="-1522902" y="3119423"/>
            <a:ext cx="6857999" cy="619152"/>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8" name="Google Shape;38;p60"/>
          <p:cNvSpPr/>
          <p:nvPr/>
        </p:nvSpPr>
        <p:spPr>
          <a:xfrm rot="-5400000">
            <a:off x="-1588529" y="3250638"/>
            <a:ext cx="6858000" cy="35672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9" name="Google Shape;39;p60"/>
          <p:cNvSpPr/>
          <p:nvPr/>
        </p:nvSpPr>
        <p:spPr>
          <a:xfrm rot="5400000" flipH="1">
            <a:off x="871105" y="708751"/>
            <a:ext cx="2047462" cy="6299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0" name="Google Shape;40;p60"/>
          <p:cNvSpPr/>
          <p:nvPr/>
        </p:nvSpPr>
        <p:spPr>
          <a:xfrm rot="-5400000">
            <a:off x="-2475405" y="2786070"/>
            <a:ext cx="6547336" cy="1596520"/>
          </a:xfrm>
          <a:prstGeom prst="rect">
            <a:avLst/>
          </a:prstGeom>
          <a:gradFill>
            <a:gsLst>
              <a:gs pos="0">
                <a:srgbClr val="3B0B00"/>
              </a:gs>
              <a:gs pos="37000">
                <a:srgbClr val="3B0B00"/>
              </a:gs>
              <a:gs pos="100000">
                <a:srgbClr val="66301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41" name="Google Shape;41;p60"/>
          <p:cNvGrpSpPr/>
          <p:nvPr/>
        </p:nvGrpSpPr>
        <p:grpSpPr>
          <a:xfrm rot="10800000" flipH="1">
            <a:off x="1999785" y="6"/>
            <a:ext cx="1110041" cy="5621864"/>
            <a:chOff x="5388444" y="2201335"/>
            <a:chExt cx="1011038" cy="2800364"/>
          </a:xfrm>
        </p:grpSpPr>
        <p:sp>
          <p:nvSpPr>
            <p:cNvPr id="42" name="Google Shape;42;p60"/>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3" name="Google Shape;43;p60"/>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4" name="Google Shape;44;p60"/>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5" name="Google Shape;45;p60"/>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6" name="Google Shape;46;p60"/>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7" name="Google Shape;47;p60"/>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8" name="Google Shape;48;p60"/>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49" name="Google Shape;49;p60"/>
          <p:cNvSpPr/>
          <p:nvPr/>
        </p:nvSpPr>
        <p:spPr>
          <a:xfrm>
            <a:off x="1578537" y="353675"/>
            <a:ext cx="10613463" cy="97551"/>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0" name="Google Shape;50;p60"/>
          <p:cNvSpPr/>
          <p:nvPr/>
        </p:nvSpPr>
        <p:spPr>
          <a:xfrm>
            <a:off x="0" y="-15273"/>
            <a:ext cx="12192000" cy="338636"/>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1" name="Google Shape;51;p60"/>
          <p:cNvSpPr/>
          <p:nvPr/>
        </p:nvSpPr>
        <p:spPr>
          <a:xfrm>
            <a:off x="1578540" y="317234"/>
            <a:ext cx="10613462" cy="824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2" name="Google Shape;52;p60"/>
          <p:cNvSpPr/>
          <p:nvPr/>
        </p:nvSpPr>
        <p:spPr>
          <a:xfrm rot="10800000" flipH="1">
            <a:off x="7213577" y="360247"/>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3" name="Google Shape;53;p60"/>
          <p:cNvSpPr/>
          <p:nvPr/>
        </p:nvSpPr>
        <p:spPr>
          <a:xfrm>
            <a:off x="9831528" y="588943"/>
            <a:ext cx="2133600" cy="36576"/>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4" name="Google Shape;54;p60"/>
          <p:cNvSpPr/>
          <p:nvPr/>
        </p:nvSpPr>
        <p:spPr>
          <a:xfrm>
            <a:off x="12113288" y="-2105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5" name="Google Shape;55;p60"/>
          <p:cNvSpPr/>
          <p:nvPr/>
        </p:nvSpPr>
        <p:spPr>
          <a:xfrm>
            <a:off x="12059308" y="-2105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6" name="Google Shape;56;p60"/>
          <p:cNvSpPr/>
          <p:nvPr/>
        </p:nvSpPr>
        <p:spPr>
          <a:xfrm>
            <a:off x="12033904" y="-2105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7" name="Google Shape;57;p60"/>
          <p:cNvSpPr/>
          <p:nvPr/>
        </p:nvSpPr>
        <p:spPr>
          <a:xfrm>
            <a:off x="11967231" y="-2105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8" name="Google Shape;58;p60"/>
          <p:cNvSpPr/>
          <p:nvPr/>
        </p:nvSpPr>
        <p:spPr>
          <a:xfrm>
            <a:off x="11887569" y="-1867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9" name="Google Shape;59;p60"/>
          <p:cNvSpPr/>
          <p:nvPr/>
        </p:nvSpPr>
        <p:spPr>
          <a:xfrm>
            <a:off x="11831300" y="-1867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60" name="Google Shape;60;p60"/>
          <p:cNvGrpSpPr/>
          <p:nvPr/>
        </p:nvGrpSpPr>
        <p:grpSpPr>
          <a:xfrm>
            <a:off x="214740" y="286004"/>
            <a:ext cx="2794865" cy="2730971"/>
            <a:chOff x="2052" y="308"/>
            <a:chExt cx="1006" cy="983"/>
          </a:xfrm>
        </p:grpSpPr>
        <p:sp>
          <p:nvSpPr>
            <p:cNvPr id="61" name="Google Shape;61;p60"/>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2" name="Google Shape;62;p60"/>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3" name="Google Shape;63;p60"/>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4" name="Google Shape;64;p60"/>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65" name="Google Shape;65;p60"/>
          <p:cNvSpPr txBox="1">
            <a:spLocks noGrp="1"/>
          </p:cNvSpPr>
          <p:nvPr>
            <p:ph type="title"/>
          </p:nvPr>
        </p:nvSpPr>
        <p:spPr>
          <a:xfrm>
            <a:off x="3180922" y="1304015"/>
            <a:ext cx="8779799" cy="248807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Google Shape;66;p60"/>
          <p:cNvSpPr txBox="1">
            <a:spLocks noGrp="1"/>
          </p:cNvSpPr>
          <p:nvPr>
            <p:ph type="body" idx="1"/>
          </p:nvPr>
        </p:nvSpPr>
        <p:spPr>
          <a:xfrm>
            <a:off x="3180921" y="3822786"/>
            <a:ext cx="4753403" cy="23717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SzPts val="2800"/>
              <a:buNone/>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300"/>
              </a:spcBef>
              <a:spcAft>
                <a:spcPts val="0"/>
              </a:spcAft>
              <a:buSzPts val="1800"/>
              <a:buChar char="•"/>
              <a:defRPr/>
            </a:lvl4pPr>
            <a:lvl5pPr marL="2286000" lvl="4" indent="-342900" algn="l">
              <a:lnSpc>
                <a:spcPct val="100000"/>
              </a:lnSpc>
              <a:spcBef>
                <a:spcPts val="3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7" name="Google Shape;67;p60"/>
          <p:cNvSpPr/>
          <p:nvPr/>
        </p:nvSpPr>
        <p:spPr>
          <a:xfrm rot="10800000" flipH="1">
            <a:off x="6557963" y="435234"/>
            <a:ext cx="5634039" cy="184914"/>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68" name="Google Shape;68;p60"/>
          <p:cNvSpPr/>
          <p:nvPr/>
        </p:nvSpPr>
        <p:spPr>
          <a:xfrm>
            <a:off x="6315680" y="479217"/>
            <a:ext cx="4978425"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69" name="Google Shape;69;p60"/>
          <p:cNvSpPr/>
          <p:nvPr/>
        </p:nvSpPr>
        <p:spPr>
          <a:xfrm>
            <a:off x="3603740" y="467692"/>
            <a:ext cx="3259023" cy="660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70" name="Google Shape;70;p60"/>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1"/>
        <p:cNvGrpSpPr/>
        <p:nvPr/>
      </p:nvGrpSpPr>
      <p:grpSpPr>
        <a:xfrm>
          <a:off x="0" y="0"/>
          <a:ext cx="0" cy="0"/>
          <a:chOff x="0" y="0"/>
          <a:chExt cx="0" cy="0"/>
        </a:xfrm>
      </p:grpSpPr>
      <p:sp>
        <p:nvSpPr>
          <p:cNvPr id="72" name="Google Shape;72;p59"/>
          <p:cNvSpPr txBox="1">
            <a:spLocks noGrp="1"/>
          </p:cNvSpPr>
          <p:nvPr>
            <p:ph type="title"/>
          </p:nvPr>
        </p:nvSpPr>
        <p:spPr>
          <a:xfrm>
            <a:off x="609600" y="519547"/>
            <a:ext cx="10313324"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3" name="Google Shape;73;p59"/>
          <p:cNvSpPr txBox="1"/>
          <p:nvPr/>
        </p:nvSpPr>
        <p:spPr>
          <a:xfrm>
            <a:off x="609600" y="2362200"/>
            <a:ext cx="109728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74" name="Google Shape;74;p59"/>
          <p:cNvSpPr txBox="1">
            <a:spLocks noGrp="1"/>
          </p:cNvSpPr>
          <p:nvPr>
            <p:ph type="body" idx="1"/>
          </p:nvPr>
        </p:nvSpPr>
        <p:spPr>
          <a:xfrm>
            <a:off x="609600" y="1670858"/>
            <a:ext cx="10972800" cy="506296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75" name="Google Shape;75;p59"/>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8" name="Google Shape;78;p61"/>
          <p:cNvSpPr txBox="1">
            <a:spLocks noGrp="1"/>
          </p:cNvSpPr>
          <p:nvPr>
            <p:ph type="body" idx="1"/>
          </p:nvPr>
        </p:nvSpPr>
        <p:spPr>
          <a:xfrm>
            <a:off x="415600" y="1536633"/>
            <a:ext cx="11360800" cy="4555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267"/>
              </a:spcBef>
              <a:spcAft>
                <a:spcPts val="0"/>
              </a:spcAft>
              <a:buSzPts val="2100"/>
              <a:buChar char="•"/>
              <a:defRPr/>
            </a:lvl1pPr>
            <a:lvl2pPr marL="914400" lvl="1" indent="-355600" algn="l">
              <a:lnSpc>
                <a:spcPct val="100000"/>
              </a:lnSpc>
              <a:spcBef>
                <a:spcPts val="267"/>
              </a:spcBef>
              <a:spcAft>
                <a:spcPts val="0"/>
              </a:spcAft>
              <a:buSzPts val="2000"/>
              <a:buChar char="•"/>
              <a:defRPr/>
            </a:lvl2pPr>
            <a:lvl3pPr marL="1371600" lvl="2" indent="-342900" algn="l">
              <a:lnSpc>
                <a:spcPct val="100000"/>
              </a:lnSpc>
              <a:spcBef>
                <a:spcPts val="267"/>
              </a:spcBef>
              <a:spcAft>
                <a:spcPts val="0"/>
              </a:spcAft>
              <a:buSzPts val="1800"/>
              <a:buChar char="●"/>
              <a:defRPr/>
            </a:lvl3pPr>
            <a:lvl4pPr marL="1828800" lvl="3" indent="-336550" algn="l">
              <a:lnSpc>
                <a:spcPct val="100000"/>
              </a:lnSpc>
              <a:spcBef>
                <a:spcPts val="267"/>
              </a:spcBef>
              <a:spcAft>
                <a:spcPts val="0"/>
              </a:spcAft>
              <a:buSzPts val="1700"/>
              <a:buChar char="•"/>
              <a:defRPr/>
            </a:lvl4pPr>
            <a:lvl5pPr marL="2286000" lvl="4" indent="-323850" algn="l">
              <a:lnSpc>
                <a:spcPct val="100000"/>
              </a:lnSpc>
              <a:spcBef>
                <a:spcPts val="267"/>
              </a:spcBef>
              <a:spcAft>
                <a:spcPts val="0"/>
              </a:spcAft>
              <a:buSzPts val="1500"/>
              <a:buChar char="•"/>
              <a:defRPr/>
            </a:lvl5pPr>
            <a:lvl6pPr marL="2743200" lvl="5" indent="-317500" algn="l">
              <a:lnSpc>
                <a:spcPct val="100000"/>
              </a:lnSpc>
              <a:spcBef>
                <a:spcPts val="267"/>
              </a:spcBef>
              <a:spcAft>
                <a:spcPts val="0"/>
              </a:spcAft>
              <a:buSzPts val="1400"/>
              <a:buChar char="▫"/>
              <a:defRPr/>
            </a:lvl6pPr>
            <a:lvl7pPr marL="3200400" lvl="6" indent="-304800" algn="l">
              <a:lnSpc>
                <a:spcPct val="100000"/>
              </a:lnSpc>
              <a:spcBef>
                <a:spcPts val="267"/>
              </a:spcBef>
              <a:spcAft>
                <a:spcPts val="0"/>
              </a:spcAft>
              <a:buSzPts val="1200"/>
              <a:buChar char="▫"/>
              <a:defRPr/>
            </a:lvl7pPr>
            <a:lvl8pPr marL="3657600" lvl="7" indent="-298450" algn="l">
              <a:lnSpc>
                <a:spcPct val="100000"/>
              </a:lnSpc>
              <a:spcBef>
                <a:spcPts val="267"/>
              </a:spcBef>
              <a:spcAft>
                <a:spcPts val="0"/>
              </a:spcAft>
              <a:buSzPts val="1100"/>
              <a:buChar char="◦"/>
              <a:defRPr/>
            </a:lvl8pPr>
            <a:lvl9pPr marL="4114800" lvl="8" indent="-298450" algn="l">
              <a:lnSpc>
                <a:spcPct val="100000"/>
              </a:lnSpc>
              <a:spcBef>
                <a:spcPts val="267"/>
              </a:spcBef>
              <a:spcAft>
                <a:spcPts val="0"/>
              </a:spcAft>
              <a:buSzPts val="1100"/>
              <a:buChar char="◦"/>
              <a:defRPr/>
            </a:lvl9pPr>
          </a:lstStyle>
          <a:p>
            <a:endParaRPr/>
          </a:p>
        </p:txBody>
      </p:sp>
      <p:sp>
        <p:nvSpPr>
          <p:cNvPr id="79" name="Google Shape;79;p6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87"/>
        <p:cNvGrpSpPr/>
        <p:nvPr/>
      </p:nvGrpSpPr>
      <p:grpSpPr>
        <a:xfrm>
          <a:off x="0" y="0"/>
          <a:ext cx="0" cy="0"/>
          <a:chOff x="0" y="0"/>
          <a:chExt cx="0" cy="0"/>
        </a:xfrm>
      </p:grpSpPr>
      <p:grpSp>
        <p:nvGrpSpPr>
          <p:cNvPr id="88" name="Google Shape;88;p63"/>
          <p:cNvGrpSpPr/>
          <p:nvPr/>
        </p:nvGrpSpPr>
        <p:grpSpPr>
          <a:xfrm>
            <a:off x="931910" y="4057631"/>
            <a:ext cx="365528" cy="2809200"/>
            <a:chOff x="5388444" y="2201335"/>
            <a:chExt cx="1011038" cy="2800364"/>
          </a:xfrm>
        </p:grpSpPr>
        <p:sp>
          <p:nvSpPr>
            <p:cNvPr id="89" name="Google Shape;89;p63"/>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0" name="Google Shape;90;p63"/>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1" name="Google Shape;91;p63"/>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2" name="Google Shape;92;p63"/>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3" name="Google Shape;93;p63"/>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4" name="Google Shape;94;p63"/>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5" name="Google Shape;95;p63"/>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96" name="Google Shape;96;p63"/>
          <p:cNvSpPr/>
          <p:nvPr/>
        </p:nvSpPr>
        <p:spPr>
          <a:xfrm rot="-5400000">
            <a:off x="-2680000" y="3301741"/>
            <a:ext cx="6879639" cy="276155"/>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7" name="Google Shape;97;p63"/>
          <p:cNvSpPr/>
          <p:nvPr/>
        </p:nvSpPr>
        <p:spPr>
          <a:xfrm rot="-5400000">
            <a:off x="-2672935" y="3360265"/>
            <a:ext cx="6879638" cy="15910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8" name="Google Shape;98;p63"/>
          <p:cNvSpPr/>
          <p:nvPr/>
        </p:nvSpPr>
        <p:spPr>
          <a:xfrm rot="5400000" flipH="1">
            <a:off x="-281398" y="886475"/>
            <a:ext cx="2053924" cy="28097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9" name="Google Shape;99;p63"/>
          <p:cNvSpPr/>
          <p:nvPr/>
        </p:nvSpPr>
        <p:spPr>
          <a:xfrm rot="-5400000">
            <a:off x="-2929999" y="3240665"/>
            <a:ext cx="6547336" cy="687329"/>
          </a:xfrm>
          <a:prstGeom prst="rect">
            <a:avLst/>
          </a:prstGeom>
          <a:gradFill>
            <a:gsLst>
              <a:gs pos="0">
                <a:srgbClr val="3B0B00"/>
              </a:gs>
              <a:gs pos="37000">
                <a:srgbClr val="3B0B00"/>
              </a:gs>
              <a:gs pos="100000">
                <a:srgbClr val="66301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100" name="Google Shape;100;p63"/>
          <p:cNvGrpSpPr/>
          <p:nvPr/>
        </p:nvGrpSpPr>
        <p:grpSpPr>
          <a:xfrm rot="10800000" flipH="1">
            <a:off x="912860" y="6"/>
            <a:ext cx="401322" cy="5639602"/>
            <a:chOff x="5388444" y="2201335"/>
            <a:chExt cx="1011038" cy="2800364"/>
          </a:xfrm>
        </p:grpSpPr>
        <p:sp>
          <p:nvSpPr>
            <p:cNvPr id="101" name="Google Shape;101;p63"/>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2" name="Google Shape;102;p63"/>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3" name="Google Shape;103;p63"/>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4" name="Google Shape;104;p63"/>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5" name="Google Shape;105;p63"/>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6" name="Google Shape;106;p63"/>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7" name="Google Shape;107;p63"/>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108" name="Google Shape;108;p63"/>
          <p:cNvSpPr/>
          <p:nvPr/>
        </p:nvSpPr>
        <p:spPr>
          <a:xfrm>
            <a:off x="659807" y="353675"/>
            <a:ext cx="11532194" cy="95485"/>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9" name="Google Shape;109;p63"/>
          <p:cNvSpPr/>
          <p:nvPr/>
        </p:nvSpPr>
        <p:spPr>
          <a:xfrm>
            <a:off x="0" y="-15273"/>
            <a:ext cx="12192000" cy="338636"/>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0" name="Google Shape;110;p63"/>
          <p:cNvSpPr/>
          <p:nvPr/>
        </p:nvSpPr>
        <p:spPr>
          <a:xfrm>
            <a:off x="659809" y="317234"/>
            <a:ext cx="11532193" cy="8073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1" name="Google Shape;111;p63"/>
          <p:cNvSpPr/>
          <p:nvPr/>
        </p:nvSpPr>
        <p:spPr>
          <a:xfrm rot="10800000" flipH="1">
            <a:off x="6782631" y="360247"/>
            <a:ext cx="5409371" cy="8915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2" name="Google Shape;112;p63"/>
          <p:cNvSpPr/>
          <p:nvPr/>
        </p:nvSpPr>
        <p:spPr>
          <a:xfrm>
            <a:off x="9646838" y="588942"/>
            <a:ext cx="2318290"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3" name="Google Shape;113;p63"/>
          <p:cNvSpPr/>
          <p:nvPr/>
        </p:nvSpPr>
        <p:spPr>
          <a:xfrm>
            <a:off x="12113288" y="-2105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4" name="Google Shape;114;p63"/>
          <p:cNvSpPr/>
          <p:nvPr/>
        </p:nvSpPr>
        <p:spPr>
          <a:xfrm>
            <a:off x="12059308" y="-2105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5" name="Google Shape;115;p63"/>
          <p:cNvSpPr/>
          <p:nvPr/>
        </p:nvSpPr>
        <p:spPr>
          <a:xfrm>
            <a:off x="12033904" y="-2105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6" name="Google Shape;116;p63"/>
          <p:cNvSpPr/>
          <p:nvPr/>
        </p:nvSpPr>
        <p:spPr>
          <a:xfrm>
            <a:off x="11967231" y="-2105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7" name="Google Shape;117;p63"/>
          <p:cNvSpPr/>
          <p:nvPr/>
        </p:nvSpPr>
        <p:spPr>
          <a:xfrm>
            <a:off x="11887569" y="-1867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8" name="Google Shape;118;p63"/>
          <p:cNvSpPr/>
          <p:nvPr/>
        </p:nvSpPr>
        <p:spPr>
          <a:xfrm>
            <a:off x="11831300" y="-1867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119" name="Google Shape;119;p63"/>
          <p:cNvGrpSpPr/>
          <p:nvPr/>
        </p:nvGrpSpPr>
        <p:grpSpPr>
          <a:xfrm>
            <a:off x="17253" y="256836"/>
            <a:ext cx="1345353" cy="1314597"/>
            <a:chOff x="2052" y="308"/>
            <a:chExt cx="1006" cy="983"/>
          </a:xfrm>
        </p:grpSpPr>
        <p:sp>
          <p:nvSpPr>
            <p:cNvPr id="120" name="Google Shape;120;p63"/>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1" name="Google Shape;121;p63"/>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2" name="Google Shape;122;p63"/>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3" name="Google Shape;123;p63"/>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124" name="Google Shape;124;p63"/>
          <p:cNvSpPr/>
          <p:nvPr/>
        </p:nvSpPr>
        <p:spPr>
          <a:xfrm rot="10800000" flipH="1">
            <a:off x="6070265" y="435234"/>
            <a:ext cx="6121737" cy="180998"/>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5" name="Google Shape;125;p63"/>
          <p:cNvSpPr/>
          <p:nvPr/>
        </p:nvSpPr>
        <p:spPr>
          <a:xfrm>
            <a:off x="5884734" y="479217"/>
            <a:ext cx="5409371"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6" name="Google Shape;126;p63"/>
          <p:cNvSpPr/>
          <p:nvPr/>
        </p:nvSpPr>
        <p:spPr>
          <a:xfrm>
            <a:off x="3321630" y="467692"/>
            <a:ext cx="3541133" cy="646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7" name="Google Shape;127;p63"/>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28" name="Google Shape;128;p63"/>
          <p:cNvSpPr txBox="1">
            <a:spLocks noGrp="1"/>
          </p:cNvSpPr>
          <p:nvPr>
            <p:ph type="title"/>
          </p:nvPr>
        </p:nvSpPr>
        <p:spPr>
          <a:xfrm>
            <a:off x="1552176" y="671947"/>
            <a:ext cx="9523147" cy="95854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9" name="Google Shape;129;p63"/>
          <p:cNvSpPr txBox="1"/>
          <p:nvPr/>
        </p:nvSpPr>
        <p:spPr>
          <a:xfrm>
            <a:off x="1364554" y="2514600"/>
            <a:ext cx="10370246" cy="9585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130" name="Google Shape;130;p63"/>
          <p:cNvSpPr txBox="1">
            <a:spLocks noGrp="1"/>
          </p:cNvSpPr>
          <p:nvPr>
            <p:ph type="body" idx="1"/>
          </p:nvPr>
        </p:nvSpPr>
        <p:spPr>
          <a:xfrm>
            <a:off x="1602704" y="1823258"/>
            <a:ext cx="10132096" cy="454920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1" name="Google Shape;131;p63"/>
          <p:cNvSpPr txBox="1"/>
          <p:nvPr/>
        </p:nvSpPr>
        <p:spPr>
          <a:xfrm>
            <a:off x="11861896" y="6650154"/>
            <a:ext cx="476883" cy="3233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2"/>
        <p:cNvGrpSpPr/>
        <p:nvPr/>
      </p:nvGrpSpPr>
      <p:grpSpPr>
        <a:xfrm>
          <a:off x="0" y="0"/>
          <a:ext cx="0" cy="0"/>
          <a:chOff x="0" y="0"/>
          <a:chExt cx="0" cy="0"/>
        </a:xfrm>
      </p:grpSpPr>
      <p:sp>
        <p:nvSpPr>
          <p:cNvPr id="133" name="Google Shape;133;p64"/>
          <p:cNvSpPr txBox="1">
            <a:spLocks noGrp="1"/>
          </p:cNvSpPr>
          <p:nvPr>
            <p:ph type="title"/>
          </p:nvPr>
        </p:nvSpPr>
        <p:spPr>
          <a:xfrm>
            <a:off x="609600" y="519547"/>
            <a:ext cx="10313324"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4" name="Google Shape;134;p64"/>
          <p:cNvSpPr txBox="1"/>
          <p:nvPr/>
        </p:nvSpPr>
        <p:spPr>
          <a:xfrm>
            <a:off x="609600" y="2362200"/>
            <a:ext cx="109728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135" name="Google Shape;135;p64"/>
          <p:cNvSpPr txBox="1">
            <a:spLocks noGrp="1"/>
          </p:cNvSpPr>
          <p:nvPr>
            <p:ph type="body" idx="1"/>
          </p:nvPr>
        </p:nvSpPr>
        <p:spPr>
          <a:xfrm>
            <a:off x="609600" y="1670858"/>
            <a:ext cx="10972800" cy="221965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6" name="Google Shape;136;p64"/>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37" name="Google Shape;137;p64"/>
          <p:cNvSpPr txBox="1">
            <a:spLocks noGrp="1"/>
          </p:cNvSpPr>
          <p:nvPr>
            <p:ph type="body" idx="2"/>
          </p:nvPr>
        </p:nvSpPr>
        <p:spPr>
          <a:xfrm>
            <a:off x="609600" y="3989401"/>
            <a:ext cx="10972800" cy="221965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8"/>
        <p:cNvGrpSpPr/>
        <p:nvPr/>
      </p:nvGrpSpPr>
      <p:grpSpPr>
        <a:xfrm>
          <a:off x="0" y="0"/>
          <a:ext cx="0" cy="0"/>
          <a:chOff x="0" y="0"/>
          <a:chExt cx="0" cy="0"/>
        </a:xfrm>
      </p:grpSpPr>
      <p:sp>
        <p:nvSpPr>
          <p:cNvPr id="139" name="Google Shape;139;p65"/>
          <p:cNvSpPr txBox="1">
            <a:spLocks noGrp="1"/>
          </p:cNvSpPr>
          <p:nvPr>
            <p:ph type="title"/>
          </p:nvPr>
        </p:nvSpPr>
        <p:spPr>
          <a:xfrm>
            <a:off x="609600" y="519548"/>
            <a:ext cx="10972800"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0" name="Google Shape;140;p65"/>
          <p:cNvSpPr txBox="1">
            <a:spLocks noGrp="1"/>
          </p:cNvSpPr>
          <p:nvPr>
            <p:ph type="body" idx="1"/>
          </p:nvPr>
        </p:nvSpPr>
        <p:spPr>
          <a:xfrm>
            <a:off x="609600" y="1667536"/>
            <a:ext cx="5384800" cy="45259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1" name="Google Shape;141;p65"/>
          <p:cNvSpPr txBox="1">
            <a:spLocks noGrp="1"/>
          </p:cNvSpPr>
          <p:nvPr>
            <p:ph type="body" idx="2"/>
          </p:nvPr>
        </p:nvSpPr>
        <p:spPr>
          <a:xfrm>
            <a:off x="6197600" y="1667536"/>
            <a:ext cx="5384800" cy="45259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2" name="Google Shape;142;p65"/>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cxnSp>
        <p:nvCxnSpPr>
          <p:cNvPr id="143" name="Google Shape;143;p65"/>
          <p:cNvCxnSpPr>
            <a:stCxn id="139" idx="2"/>
          </p:cNvCxnSpPr>
          <p:nvPr/>
        </p:nvCxnSpPr>
        <p:spPr>
          <a:xfrm>
            <a:off x="6096000" y="1586348"/>
            <a:ext cx="0" cy="4698000"/>
          </a:xfrm>
          <a:prstGeom prst="straightConnector1">
            <a:avLst/>
          </a:prstGeom>
          <a:noFill/>
          <a:ln w="12700" cap="flat" cmpd="sng">
            <a:solidFill>
              <a:srgbClr val="3B0B00"/>
            </a:solidFill>
            <a:prstDash val="solid"/>
            <a:round/>
            <a:headEnd type="none" w="sm" len="sm"/>
            <a:tailEnd type="none" w="sm" len="sm"/>
          </a:ln>
        </p:spPr>
      </p:cxn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Problem-Duel Solution">
  <p:cSld name="1_Problem-Duel Solution">
    <p:spTree>
      <p:nvGrpSpPr>
        <p:cNvPr id="1" name="Shape 144"/>
        <p:cNvGrpSpPr/>
        <p:nvPr/>
      </p:nvGrpSpPr>
      <p:grpSpPr>
        <a:xfrm>
          <a:off x="0" y="0"/>
          <a:ext cx="0" cy="0"/>
          <a:chOff x="0" y="0"/>
          <a:chExt cx="0" cy="0"/>
        </a:xfrm>
      </p:grpSpPr>
      <p:sp>
        <p:nvSpPr>
          <p:cNvPr id="145" name="Google Shape;145;p66"/>
          <p:cNvSpPr txBox="1">
            <a:spLocks noGrp="1"/>
          </p:cNvSpPr>
          <p:nvPr>
            <p:ph type="title"/>
          </p:nvPr>
        </p:nvSpPr>
        <p:spPr>
          <a:xfrm>
            <a:off x="609600" y="519548"/>
            <a:ext cx="10972800"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6" name="Google Shape;146;p66"/>
          <p:cNvSpPr txBox="1">
            <a:spLocks noGrp="1"/>
          </p:cNvSpPr>
          <p:nvPr>
            <p:ph type="body" idx="1"/>
          </p:nvPr>
        </p:nvSpPr>
        <p:spPr>
          <a:xfrm>
            <a:off x="609599" y="2585258"/>
            <a:ext cx="10972799" cy="3608241"/>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7" name="Google Shape;147;p66"/>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48" name="Google Shape;148;p66"/>
          <p:cNvSpPr txBox="1">
            <a:spLocks noGrp="1"/>
          </p:cNvSpPr>
          <p:nvPr>
            <p:ph type="body" idx="2"/>
          </p:nvPr>
        </p:nvSpPr>
        <p:spPr>
          <a:xfrm>
            <a:off x="609600" y="1647177"/>
            <a:ext cx="10972800" cy="87725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tile tx="0" ty="0" sx="80000" sy="80000" flip="none" algn="tl"/>
        </a:blipFill>
        <a:effectLst/>
      </p:bgPr>
    </p:bg>
    <p:spTree>
      <p:nvGrpSpPr>
        <p:cNvPr id="1" name="Shape 5"/>
        <p:cNvGrpSpPr/>
        <p:nvPr/>
      </p:nvGrpSpPr>
      <p:grpSpPr>
        <a:xfrm>
          <a:off x="0" y="0"/>
          <a:ext cx="0" cy="0"/>
          <a:chOff x="0" y="0"/>
          <a:chExt cx="0" cy="0"/>
        </a:xfrm>
      </p:grpSpPr>
      <p:sp>
        <p:nvSpPr>
          <p:cNvPr id="6" name="Google Shape;6;p58"/>
          <p:cNvSpPr/>
          <p:nvPr/>
        </p:nvSpPr>
        <p:spPr>
          <a:xfrm>
            <a:off x="0" y="-1"/>
            <a:ext cx="12192000" cy="310663"/>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7" name="Google Shape;7;p58"/>
          <p:cNvSpPr/>
          <p:nvPr/>
        </p:nvSpPr>
        <p:spPr>
          <a:xfrm>
            <a:off x="1" y="366819"/>
            <a:ext cx="12192000" cy="8440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8" name="Google Shape;8;p58"/>
          <p:cNvSpPr/>
          <p:nvPr/>
        </p:nvSpPr>
        <p:spPr>
          <a:xfrm>
            <a:off x="1" y="308277"/>
            <a:ext cx="12192001" cy="9144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 name="Google Shape;9;p58"/>
          <p:cNvSpPr/>
          <p:nvPr/>
        </p:nvSpPr>
        <p:spPr>
          <a:xfrm rot="10800000" flipH="1">
            <a:off x="7213577" y="360247"/>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 name="Google Shape;10;p58"/>
          <p:cNvSpPr/>
          <p:nvPr/>
        </p:nvSpPr>
        <p:spPr>
          <a:xfrm rot="10800000" flipH="1">
            <a:off x="6557963" y="435234"/>
            <a:ext cx="5634039" cy="184914"/>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 name="Google Shape;11;p58"/>
          <p:cNvSpPr/>
          <p:nvPr/>
        </p:nvSpPr>
        <p:spPr>
          <a:xfrm>
            <a:off x="6315680" y="479217"/>
            <a:ext cx="4978425" cy="45719"/>
          </a:xfrm>
          <a:prstGeom prst="roundRect">
            <a:avLst>
              <a:gd name="adj" fmla="val 16667"/>
            </a:avLst>
          </a:prstGeom>
          <a:blipFill rotWithShape="1">
            <a:blip r:embed="rId9">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 name="Google Shape;12;p58"/>
          <p:cNvSpPr/>
          <p:nvPr/>
        </p:nvSpPr>
        <p:spPr>
          <a:xfrm>
            <a:off x="9831528" y="588943"/>
            <a:ext cx="2133600" cy="36576"/>
          </a:xfrm>
          <a:prstGeom prst="roundRect">
            <a:avLst>
              <a:gd name="adj" fmla="val 16667"/>
            </a:avLst>
          </a:prstGeom>
          <a:blipFill rotWithShape="1">
            <a:blip r:embed="rId9">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3" name="Google Shape;13;p58"/>
          <p:cNvSpPr/>
          <p:nvPr/>
        </p:nvSpPr>
        <p:spPr>
          <a:xfrm>
            <a:off x="12113288" y="-200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4" name="Google Shape;14;p58"/>
          <p:cNvSpPr/>
          <p:nvPr/>
        </p:nvSpPr>
        <p:spPr>
          <a:xfrm>
            <a:off x="12059308" y="-200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5" name="Google Shape;15;p58"/>
          <p:cNvSpPr/>
          <p:nvPr/>
        </p:nvSpPr>
        <p:spPr>
          <a:xfrm>
            <a:off x="12033904" y="-200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6" name="Google Shape;16;p58"/>
          <p:cNvSpPr/>
          <p:nvPr/>
        </p:nvSpPr>
        <p:spPr>
          <a:xfrm>
            <a:off x="11967231" y="-200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7" name="Google Shape;17;p58"/>
          <p:cNvSpPr/>
          <p:nvPr/>
        </p:nvSpPr>
        <p:spPr>
          <a:xfrm>
            <a:off x="11887569" y="38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8" name="Google Shape;18;p58"/>
          <p:cNvSpPr/>
          <p:nvPr/>
        </p:nvSpPr>
        <p:spPr>
          <a:xfrm>
            <a:off x="11831300" y="38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9" name="Google Shape;19;p58"/>
          <p:cNvSpPr txBox="1">
            <a:spLocks noGrp="1"/>
          </p:cNvSpPr>
          <p:nvPr>
            <p:ph type="body" idx="1"/>
          </p:nvPr>
        </p:nvSpPr>
        <p:spPr>
          <a:xfrm>
            <a:off x="609600" y="2249424"/>
            <a:ext cx="10972800" cy="43251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93700" algn="l" rtl="0">
              <a:lnSpc>
                <a:spcPct val="100000"/>
              </a:lnSpc>
              <a:spcBef>
                <a:spcPts val="300"/>
              </a:spcBef>
              <a:spcAft>
                <a:spcPts val="0"/>
              </a:spcAft>
              <a:buClr>
                <a:schemeClr val="accent2"/>
              </a:buClr>
              <a:buSzPts val="2600"/>
              <a:buFont typeface="Arial"/>
              <a:buChar char="•"/>
              <a:defRPr sz="2600" b="0" i="0" u="none" strike="noStrike" cap="none">
                <a:solidFill>
                  <a:srgbClr val="BB8605"/>
                </a:solidFill>
                <a:latin typeface="Arial"/>
                <a:ea typeface="Arial"/>
                <a:cs typeface="Arial"/>
                <a:sym typeface="Arial"/>
              </a:defRPr>
            </a:lvl2pPr>
            <a:lvl3pPr marL="1371600" marR="0" lvl="2" indent="-381000" algn="l" rtl="0">
              <a:lnSpc>
                <a:spcPct val="100000"/>
              </a:lnSpc>
              <a:spcBef>
                <a:spcPts val="300"/>
              </a:spcBef>
              <a:spcAft>
                <a:spcPts val="0"/>
              </a:spcAft>
              <a:buClr>
                <a:srgbClr val="3B0B00"/>
              </a:buClr>
              <a:buSzPts val="2400"/>
              <a:buFont typeface="Noto Sans Symbols"/>
              <a:buChar char="●"/>
              <a:defRPr sz="2400" b="0" i="0" u="none" strike="noStrike" cap="none">
                <a:solidFill>
                  <a:srgbClr val="3B0B00"/>
                </a:solidFill>
                <a:latin typeface="Arial"/>
                <a:ea typeface="Arial"/>
                <a:cs typeface="Arial"/>
                <a:sym typeface="Arial"/>
              </a:defRPr>
            </a:lvl3pPr>
            <a:lvl4pPr marL="1828800" marR="0" lvl="3" indent="-368300" algn="l" rtl="0">
              <a:lnSpc>
                <a:spcPct val="100000"/>
              </a:lnSpc>
              <a:spcBef>
                <a:spcPts val="300"/>
              </a:spcBef>
              <a:spcAft>
                <a:spcPts val="0"/>
              </a:spcAft>
              <a:buClr>
                <a:srgbClr val="3B0B00"/>
              </a:buClr>
              <a:buSzPts val="2200"/>
              <a:buFont typeface="Arial"/>
              <a:buChar char="•"/>
              <a:defRPr sz="2200" b="0" i="0" u="none" strike="noStrike" cap="none">
                <a:solidFill>
                  <a:srgbClr val="3B0B00"/>
                </a:solidFill>
                <a:latin typeface="Arial"/>
                <a:ea typeface="Arial"/>
                <a:cs typeface="Arial"/>
                <a:sym typeface="Arial"/>
              </a:defRPr>
            </a:lvl4pPr>
            <a:lvl5pPr marL="2286000" marR="0" lvl="4" indent="-355600" algn="l" rtl="0">
              <a:lnSpc>
                <a:spcPct val="100000"/>
              </a:lnSpc>
              <a:spcBef>
                <a:spcPts val="300"/>
              </a:spcBef>
              <a:spcAft>
                <a:spcPts val="0"/>
              </a:spcAft>
              <a:buClr>
                <a:srgbClr val="3B0B00"/>
              </a:buClr>
              <a:buSzPts val="2000"/>
              <a:buFont typeface="Arial"/>
              <a:buChar char="•"/>
              <a:defRPr sz="20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20" name="Google Shape;20;p58"/>
          <p:cNvSpPr/>
          <p:nvPr/>
        </p:nvSpPr>
        <p:spPr>
          <a:xfrm>
            <a:off x="6702134" y="8164986"/>
            <a:ext cx="1391999" cy="1266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nvGrpSpPr>
          <p:cNvPr id="21" name="Google Shape;21;p58"/>
          <p:cNvGrpSpPr/>
          <p:nvPr/>
        </p:nvGrpSpPr>
        <p:grpSpPr>
          <a:xfrm>
            <a:off x="10955684" y="109147"/>
            <a:ext cx="822960" cy="804146"/>
            <a:chOff x="2052" y="308"/>
            <a:chExt cx="1006" cy="983"/>
          </a:xfrm>
        </p:grpSpPr>
        <p:sp>
          <p:nvSpPr>
            <p:cNvPr id="22" name="Google Shape;22;p58"/>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3" name="Google Shape;23;p58"/>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4" name="Google Shape;24;p58"/>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5" name="Google Shape;25;p58"/>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26" name="Google Shape;26;p58"/>
          <p:cNvSpPr/>
          <p:nvPr/>
        </p:nvSpPr>
        <p:spPr>
          <a:xfrm>
            <a:off x="3603740" y="467692"/>
            <a:ext cx="3259023" cy="660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27" name="Google Shape;27;p58"/>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312.png"/><Relationship Id="rId13" Type="http://schemas.openxmlformats.org/officeDocument/2006/relationships/image" Target="../media/image65.png"/><Relationship Id="rId18" Type="http://schemas.openxmlformats.org/officeDocument/2006/relationships/image" Target="../media/image69.png"/><Relationship Id="rId3" Type="http://schemas.openxmlformats.org/officeDocument/2006/relationships/image" Target="../media/image60.png"/><Relationship Id="rId7" Type="http://schemas.openxmlformats.org/officeDocument/2006/relationships/image" Target="../media/image62.png"/><Relationship Id="rId12" Type="http://schemas.openxmlformats.org/officeDocument/2006/relationships/image" Target="../media/image316.png"/><Relationship Id="rId17" Type="http://schemas.openxmlformats.org/officeDocument/2006/relationships/image" Target="../media/image68.png"/><Relationship Id="rId2" Type="http://schemas.openxmlformats.org/officeDocument/2006/relationships/notesSlide" Target="../notesSlides/notesSlide19.xml"/><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64.png"/><Relationship Id="rId5" Type="http://schemas.openxmlformats.org/officeDocument/2006/relationships/image" Target="../media/image61.png"/><Relationship Id="rId15" Type="http://schemas.openxmlformats.org/officeDocument/2006/relationships/image" Target="../media/image66.png"/><Relationship Id="rId10" Type="http://schemas.openxmlformats.org/officeDocument/2006/relationships/image" Target="../media/image314.png"/><Relationship Id="rId4" Type="http://schemas.openxmlformats.org/officeDocument/2006/relationships/image" Target="../media/image57.png"/><Relationship Id="rId9" Type="http://schemas.openxmlformats.org/officeDocument/2006/relationships/image" Target="../media/image63.png"/><Relationship Id="rId14" Type="http://schemas.openxmlformats.org/officeDocument/2006/relationships/image" Target="../media/image3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328.png"/><Relationship Id="rId3" Type="http://schemas.openxmlformats.org/officeDocument/2006/relationships/image" Target="../media/image323.png"/><Relationship Id="rId7" Type="http://schemas.openxmlformats.org/officeDocument/2006/relationships/image" Target="../media/image325.png"/><Relationship Id="rId12"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327.png"/><Relationship Id="rId5" Type="http://schemas.openxmlformats.org/officeDocument/2006/relationships/image" Target="../media/image324.png"/><Relationship Id="rId10" Type="http://schemas.openxmlformats.org/officeDocument/2006/relationships/image" Target="../media/image64.png"/><Relationship Id="rId4" Type="http://schemas.openxmlformats.org/officeDocument/2006/relationships/image" Target="../media/image61.png"/><Relationship Id="rId9" Type="http://schemas.openxmlformats.org/officeDocument/2006/relationships/image" Target="../media/image326.png"/><Relationship Id="rId14" Type="http://schemas.openxmlformats.org/officeDocument/2006/relationships/image" Target="../media/image6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9.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54.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34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hikmatkhan/ADR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86.pn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hyperlink" Target="mailto:Hikmat.khan179@gmail.com" TargetMode="External"/><Relationship Id="rId5" Type="http://schemas.openxmlformats.org/officeDocument/2006/relationships/hyperlink" Target="mailto:Khanhi83@rowan.edu" TargetMode="External"/><Relationship Id="rId4" Type="http://schemas.openxmlformats.org/officeDocument/2006/relationships/image" Target="../media/image4.png"/><Relationship Id="rId9"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110.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6.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34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3310.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3210.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110.png"/><Relationship Id="rId3" Type="http://schemas.openxmlformats.org/officeDocument/2006/relationships/image" Target="../media/image16.png"/><Relationship Id="rId21" Type="http://schemas.openxmlformats.org/officeDocument/2006/relationships/image" Target="../media/image35.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41.png"/><Relationship Id="rId2" Type="http://schemas.openxmlformats.org/officeDocument/2006/relationships/notesSlide" Target="../notesSlides/notesSlide7.xml"/><Relationship Id="rId16" Type="http://schemas.openxmlformats.org/officeDocument/2006/relationships/image" Target="../media/image29.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40.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9.png"/><Relationship Id="rId28" Type="http://schemas.openxmlformats.org/officeDocument/2006/relationships/image" Target="../media/image3310.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6.png"/><Relationship Id="rId27" Type="http://schemas.openxmlformats.org/officeDocument/2006/relationships/image" Target="../media/image3210.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410.png"/><Relationship Id="rId3" Type="http://schemas.openxmlformats.org/officeDocument/2006/relationships/image" Target="../media/image16.png"/><Relationship Id="rId21" Type="http://schemas.openxmlformats.org/officeDocument/2006/relationships/image" Target="../media/image35.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44.png"/><Relationship Id="rId2" Type="http://schemas.openxmlformats.org/officeDocument/2006/relationships/notesSlide" Target="../notesSlides/notesSlide8.xml"/><Relationship Id="rId16" Type="http://schemas.openxmlformats.org/officeDocument/2006/relationships/image" Target="../media/image29.png"/><Relationship Id="rId20" Type="http://schemas.openxmlformats.org/officeDocument/2006/relationships/image" Target="../media/image34.png"/><Relationship Id="rId29"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43.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42.png"/><Relationship Id="rId28" Type="http://schemas.openxmlformats.org/officeDocument/2006/relationships/image" Target="../media/image430.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6.png"/><Relationship Id="rId27" Type="http://schemas.openxmlformats.org/officeDocument/2006/relationships/image" Target="../media/image420.png"/><Relationship Id="rId30"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
          <p:cNvSpPr txBox="1">
            <a:spLocks noGrp="1"/>
          </p:cNvSpPr>
          <p:nvPr>
            <p:ph type="title"/>
          </p:nvPr>
        </p:nvSpPr>
        <p:spPr>
          <a:xfrm>
            <a:off x="3132793" y="1115878"/>
            <a:ext cx="8779800" cy="244012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3B0B00"/>
              </a:buClr>
              <a:buSzPts val="4000"/>
              <a:buFont typeface="Arial"/>
              <a:buNone/>
            </a:pPr>
            <a:r>
              <a:rPr lang="en-US" sz="4000" b="1" dirty="0" err="1">
                <a:solidFill>
                  <a:srgbClr val="5F2A0F"/>
                </a:solidFill>
                <a:latin typeface="Calibri" panose="020F0502020204030204" pitchFamily="34" charset="0"/>
                <a:cs typeface="Calibri" panose="020F0502020204030204" pitchFamily="34" charset="0"/>
              </a:rPr>
              <a:t>Adversarially</a:t>
            </a:r>
            <a:r>
              <a:rPr lang="en-US" sz="4000" b="1" dirty="0">
                <a:solidFill>
                  <a:srgbClr val="5F2A0F"/>
                </a:solidFill>
                <a:latin typeface="Calibri" panose="020F0502020204030204" pitchFamily="34" charset="0"/>
                <a:cs typeface="Calibri" panose="020F0502020204030204" pitchFamily="34" charset="0"/>
              </a:rPr>
              <a:t> Diversified Rehearsal Memory (ADRM): Mitigating Memory Overfitting Challenge in Continual Learning</a:t>
            </a:r>
            <a:endParaRPr lang="en-US" b="1" dirty="0">
              <a:solidFill>
                <a:srgbClr val="3B0B00"/>
              </a:solidFill>
              <a:latin typeface="Calibri" panose="020F0502020204030204" pitchFamily="34" charset="0"/>
              <a:ea typeface="Arial"/>
              <a:cs typeface="Calibri" panose="020F0502020204030204" pitchFamily="34" charset="0"/>
              <a:sym typeface="Arial"/>
            </a:endParaRPr>
          </a:p>
        </p:txBody>
      </p:sp>
      <p:grpSp>
        <p:nvGrpSpPr>
          <p:cNvPr id="22" name="Group 21">
            <a:extLst>
              <a:ext uri="{FF2B5EF4-FFF2-40B4-BE49-F238E27FC236}">
                <a16:creationId xmlns:a16="http://schemas.microsoft.com/office/drawing/2014/main" id="{38D11F93-2D74-1F68-6287-EED079570827}"/>
              </a:ext>
            </a:extLst>
          </p:cNvPr>
          <p:cNvGrpSpPr/>
          <p:nvPr/>
        </p:nvGrpSpPr>
        <p:grpSpPr>
          <a:xfrm>
            <a:off x="3412200" y="4143003"/>
            <a:ext cx="8772763" cy="2714997"/>
            <a:chOff x="3419237" y="3973430"/>
            <a:chExt cx="8772763" cy="2714997"/>
          </a:xfrm>
        </p:grpSpPr>
        <p:pic>
          <p:nvPicPr>
            <p:cNvPr id="4" name="Picture 3" descr="A person with long brown hair wearing a red floral shirt&#10;&#10;Description automatically generated">
              <a:extLst>
                <a:ext uri="{FF2B5EF4-FFF2-40B4-BE49-F238E27FC236}">
                  <a16:creationId xmlns:a16="http://schemas.microsoft.com/office/drawing/2014/main" id="{D5730E4D-A927-9418-8CF6-68E32BB7055E}"/>
                </a:ext>
              </a:extLst>
            </p:cNvPr>
            <p:cNvPicPr>
              <a:picLocks noChangeAspect="1"/>
            </p:cNvPicPr>
            <p:nvPr/>
          </p:nvPicPr>
          <p:blipFill>
            <a:blip r:embed="rId3"/>
            <a:stretch>
              <a:fillRect/>
            </a:stretch>
          </p:blipFill>
          <p:spPr>
            <a:xfrm>
              <a:off x="6484404" y="3973430"/>
              <a:ext cx="1222926" cy="1217432"/>
            </a:xfrm>
            <a:prstGeom prst="ellipse">
              <a:avLst/>
            </a:prstGeom>
          </p:spPr>
        </p:pic>
        <p:pic>
          <p:nvPicPr>
            <p:cNvPr id="5" name="Picture 4" descr="A person smiling at the camera&#10;&#10;Description automatically generated">
              <a:extLst>
                <a:ext uri="{FF2B5EF4-FFF2-40B4-BE49-F238E27FC236}">
                  <a16:creationId xmlns:a16="http://schemas.microsoft.com/office/drawing/2014/main" id="{65AA2EC0-85B1-D2CE-0F55-E2FC8B1BDF59}"/>
                </a:ext>
              </a:extLst>
            </p:cNvPr>
            <p:cNvPicPr>
              <a:picLocks noChangeAspect="1"/>
            </p:cNvPicPr>
            <p:nvPr/>
          </p:nvPicPr>
          <p:blipFill rotWithShape="1">
            <a:blip r:embed="rId4"/>
            <a:srcRect t="5618" b="7906"/>
            <a:stretch/>
          </p:blipFill>
          <p:spPr>
            <a:xfrm>
              <a:off x="9549571" y="3973430"/>
              <a:ext cx="1222926" cy="1222926"/>
            </a:xfrm>
            <a:prstGeom prst="ellipse">
              <a:avLst/>
            </a:prstGeom>
          </p:spPr>
        </p:pic>
        <p:pic>
          <p:nvPicPr>
            <p:cNvPr id="7" name="Picture 4" descr="University adopts new logo | Centennial | Rowan University">
              <a:extLst>
                <a:ext uri="{FF2B5EF4-FFF2-40B4-BE49-F238E27FC236}">
                  <a16:creationId xmlns:a16="http://schemas.microsoft.com/office/drawing/2014/main" id="{D93126A2-33CE-1719-C890-D52C53238C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8813" y="6182683"/>
              <a:ext cx="866228" cy="39871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EC28F6B-6BE6-D921-9D66-2D8C331C715E}"/>
                </a:ext>
              </a:extLst>
            </p:cNvPr>
            <p:cNvSpPr txBox="1"/>
            <p:nvPr/>
          </p:nvSpPr>
          <p:spPr>
            <a:xfrm>
              <a:off x="3419237" y="5185338"/>
              <a:ext cx="2657180" cy="1015663"/>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Dr. Hikmat Khan (Presenter)</a:t>
              </a:r>
            </a:p>
            <a:p>
              <a:r>
                <a:rPr lang="en-US" sz="1200" dirty="0">
                  <a:latin typeface="Arial" panose="020B0604020202020204" pitchFamily="34" charset="0"/>
                  <a:cs typeface="Arial" panose="020B0604020202020204" pitchFamily="34" charset="0"/>
                </a:rPr>
                <a:t>Department of Electrical and Computer Engineering, </a:t>
              </a:r>
            </a:p>
            <a:p>
              <a:r>
                <a:rPr lang="en-US" sz="1200" dirty="0">
                  <a:latin typeface="Arial" panose="020B0604020202020204" pitchFamily="34" charset="0"/>
                  <a:cs typeface="Arial" panose="020B0604020202020204" pitchFamily="34" charset="0"/>
                </a:rPr>
                <a:t>Rowan University, </a:t>
              </a:r>
            </a:p>
            <a:p>
              <a:r>
                <a:rPr lang="en-US" sz="1200" dirty="0">
                  <a:latin typeface="Arial" panose="020B0604020202020204" pitchFamily="34" charset="0"/>
                  <a:cs typeface="Arial" panose="020B0604020202020204" pitchFamily="34" charset="0"/>
                </a:rPr>
                <a:t>Glassboro, NJ, USA</a:t>
              </a:r>
            </a:p>
          </p:txBody>
        </p:sp>
        <p:pic>
          <p:nvPicPr>
            <p:cNvPr id="14" name="Picture 2" descr="Hikmat Khan">
              <a:extLst>
                <a:ext uri="{FF2B5EF4-FFF2-40B4-BE49-F238E27FC236}">
                  <a16:creationId xmlns:a16="http://schemas.microsoft.com/office/drawing/2014/main" id="{2295C20F-18F9-FB25-3CC5-3BBE0442F9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237" y="3973430"/>
              <a:ext cx="1222926" cy="1222926"/>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8BCB729-0A78-4F9C-48DC-34DEA095A26B}"/>
                </a:ext>
              </a:extLst>
            </p:cNvPr>
            <p:cNvSpPr txBox="1"/>
            <p:nvPr/>
          </p:nvSpPr>
          <p:spPr>
            <a:xfrm>
              <a:off x="6477029" y="5185338"/>
              <a:ext cx="2657180" cy="1015663"/>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Dr. </a:t>
              </a:r>
              <a:r>
                <a:rPr lang="en-US" sz="1200" dirty="0" err="1">
                  <a:latin typeface="Arial" panose="020B0604020202020204" pitchFamily="34" charset="0"/>
                  <a:cs typeface="Arial" panose="020B0604020202020204" pitchFamily="34" charset="0"/>
                </a:rPr>
                <a:t>Nidhal</a:t>
              </a:r>
              <a:r>
                <a:rPr lang="en-US" sz="1200" dirty="0">
                  <a:latin typeface="Arial" panose="020B0604020202020204" pitchFamily="34" charset="0"/>
                  <a:cs typeface="Arial" panose="020B0604020202020204" pitchFamily="34" charset="0"/>
                </a:rPr>
                <a:t> Carla </a:t>
              </a:r>
              <a:r>
                <a:rPr lang="en-US" sz="1200" dirty="0" err="1">
                  <a:latin typeface="Arial" panose="020B0604020202020204" pitchFamily="34" charset="0"/>
                  <a:cs typeface="Arial" panose="020B0604020202020204" pitchFamily="34" charset="0"/>
                </a:rPr>
                <a:t>Bouaynaya</a:t>
              </a:r>
              <a:r>
                <a:rPr lang="en-US" sz="1200" dirty="0">
                  <a:latin typeface="Arial" panose="020B0604020202020204" pitchFamily="34" charset="0"/>
                  <a:cs typeface="Arial" panose="020B0604020202020204" pitchFamily="34" charset="0"/>
                </a:rPr>
                <a:t> Department of Electrical and Computer Engineering, </a:t>
              </a:r>
            </a:p>
            <a:p>
              <a:r>
                <a:rPr lang="en-US" sz="1200" dirty="0">
                  <a:latin typeface="Arial" panose="020B0604020202020204" pitchFamily="34" charset="0"/>
                  <a:cs typeface="Arial" panose="020B0604020202020204" pitchFamily="34" charset="0"/>
                </a:rPr>
                <a:t>Rowan University, </a:t>
              </a:r>
            </a:p>
            <a:p>
              <a:r>
                <a:rPr lang="en-US" sz="1200" dirty="0">
                  <a:latin typeface="Arial" panose="020B0604020202020204" pitchFamily="34" charset="0"/>
                  <a:cs typeface="Arial" panose="020B0604020202020204" pitchFamily="34" charset="0"/>
                </a:rPr>
                <a:t>Glassboro, NJ, USA</a:t>
              </a:r>
            </a:p>
          </p:txBody>
        </p:sp>
        <p:sp>
          <p:nvSpPr>
            <p:cNvPr id="13" name="TextBox 12">
              <a:extLst>
                <a:ext uri="{FF2B5EF4-FFF2-40B4-BE49-F238E27FC236}">
                  <a16:creationId xmlns:a16="http://schemas.microsoft.com/office/drawing/2014/main" id="{87CD852F-5AA2-2B86-8B9B-6C81A77B5460}"/>
                </a:ext>
              </a:extLst>
            </p:cNvPr>
            <p:cNvSpPr txBox="1"/>
            <p:nvPr/>
          </p:nvSpPr>
          <p:spPr>
            <a:xfrm>
              <a:off x="9534820" y="5185338"/>
              <a:ext cx="2657180" cy="1015663"/>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Dr. Ghulam Rasool</a:t>
              </a:r>
              <a:endParaRPr lang="en-US" sz="1200" b="1"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Department of Machine Learning, </a:t>
              </a:r>
            </a:p>
            <a:p>
              <a:r>
                <a:rPr lang="en-US" sz="1200" dirty="0">
                  <a:latin typeface="Arial" panose="020B0604020202020204" pitchFamily="34" charset="0"/>
                  <a:cs typeface="Arial" panose="020B0604020202020204" pitchFamily="34" charset="0"/>
                </a:rPr>
                <a:t>Moffitt Cancer Center and Research Institute, </a:t>
              </a:r>
            </a:p>
            <a:p>
              <a:r>
                <a:rPr lang="en-US" sz="1200" dirty="0">
                  <a:latin typeface="Arial" panose="020B0604020202020204" pitchFamily="34" charset="0"/>
                  <a:cs typeface="Arial" panose="020B0604020202020204" pitchFamily="34" charset="0"/>
                </a:rPr>
                <a:t>Tampa, FL, USA</a:t>
              </a:r>
            </a:p>
          </p:txBody>
        </p:sp>
        <p:pic>
          <p:nvPicPr>
            <p:cNvPr id="15" name="Picture 4" descr="University adopts new logo | Centennial | Rowan University">
              <a:extLst>
                <a:ext uri="{FF2B5EF4-FFF2-40B4-BE49-F238E27FC236}">
                  <a16:creationId xmlns:a16="http://schemas.microsoft.com/office/drawing/2014/main" id="{8063E413-C1AD-AA98-1019-6A0396EAC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1040" y="6182683"/>
              <a:ext cx="866228" cy="3987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Moffitt Cancer Center Launches ...">
              <a:extLst>
                <a:ext uri="{FF2B5EF4-FFF2-40B4-BE49-F238E27FC236}">
                  <a16:creationId xmlns:a16="http://schemas.microsoft.com/office/drawing/2014/main" id="{44CA08C7-472F-45EC-A437-A2ECA461DD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3267" y="6182683"/>
              <a:ext cx="966183" cy="50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National Science Foundation - Wikipedia">
            <a:extLst>
              <a:ext uri="{FF2B5EF4-FFF2-40B4-BE49-F238E27FC236}">
                <a16:creationId xmlns:a16="http://schemas.microsoft.com/office/drawing/2014/main" id="{6848042E-074C-7084-1396-848901F5ED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23138" y="726665"/>
            <a:ext cx="778426" cy="7784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University adopts new logo | Centennial | Rowan University">
            <a:extLst>
              <a:ext uri="{FF2B5EF4-FFF2-40B4-BE49-F238E27FC236}">
                <a16:creationId xmlns:a16="http://schemas.microsoft.com/office/drawing/2014/main" id="{7365536E-94DA-EE33-057F-43AA70E7E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224" y="6168059"/>
            <a:ext cx="1260715" cy="582916"/>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descr="IEEE WCCI 2024">
            <a:extLst>
              <a:ext uri="{FF2B5EF4-FFF2-40B4-BE49-F238E27FC236}">
                <a16:creationId xmlns:a16="http://schemas.microsoft.com/office/drawing/2014/main" id="{3FC3A888-2C9A-FCEA-8820-BEF10EE24F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4711" y="5084353"/>
            <a:ext cx="1426878" cy="106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26923"/>
      </p:ext>
    </p:extLst>
  </p:cSld>
  <p:clrMapOvr>
    <a:masterClrMapping/>
  </p:clrMapOvr>
  <p:transition advTm="13509">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dirty="0">
                <a:solidFill>
                  <a:srgbClr val="5F2A0F"/>
                </a:solidFill>
                <a:latin typeface="Calibri" panose="020F0502020204030204" pitchFamily="34" charset="0"/>
                <a:cs typeface="Calibri" panose="020F0502020204030204" pitchFamily="34" charset="0"/>
              </a:rPr>
              <a:t>The Challenges Stopping CL (Continued)</a:t>
            </a:r>
            <a:endParaRPr lang="en-US"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normAutofit/>
          </a:bodyPr>
          <a:lstStyle/>
          <a:p>
            <a:r>
              <a:rPr lang="en-US" dirty="0">
                <a:solidFill>
                  <a:srgbClr val="5F2A0F"/>
                </a:solidFill>
                <a:latin typeface="Calibri"/>
                <a:cs typeface="Calibri"/>
              </a:rPr>
              <a:t>Plasticity-stability dilemma [3].</a:t>
            </a:r>
          </a:p>
          <a:p>
            <a:pPr lvl="1">
              <a:spcBef>
                <a:spcPts val="0"/>
              </a:spcBef>
            </a:pPr>
            <a:r>
              <a:rPr lang="en-US" dirty="0">
                <a:latin typeface="Calibri"/>
                <a:cs typeface="Calibri"/>
              </a:rPr>
              <a:t>Plasticity: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Easily learn and adapt to new experiences. </a:t>
            </a:r>
          </a:p>
          <a:p>
            <a:pPr lvl="2" indent="-381000">
              <a:spcBef>
                <a:spcPts val="0"/>
              </a:spcBef>
              <a:buSzPts val="2400"/>
              <a:buChar char="•"/>
            </a:pPr>
            <a:r>
              <a:rPr lang="en-US" dirty="0">
                <a:latin typeface="Calibri"/>
                <a:cs typeface="Calibri"/>
              </a:rPr>
              <a:t>Enables good adaptation.</a:t>
            </a:r>
          </a:p>
          <a:p>
            <a:pPr lvl="1">
              <a:spcBef>
                <a:spcPts val="0"/>
              </a:spcBef>
            </a:pPr>
            <a:r>
              <a:rPr lang="en-US" dirty="0">
                <a:latin typeface="Calibri"/>
                <a:cs typeface="Calibri"/>
              </a:rPr>
              <a:t>Stability: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Ability to retain previously learned experiences. </a:t>
            </a:r>
          </a:p>
          <a:p>
            <a:pPr lvl="2" indent="-381000">
              <a:spcBef>
                <a:spcPts val="0"/>
              </a:spcBef>
              <a:buSzPts val="2400"/>
              <a:buChar char="•"/>
            </a:pPr>
            <a:r>
              <a:rPr lang="en-US" dirty="0">
                <a:latin typeface="Calibri"/>
                <a:cs typeface="Calibri"/>
              </a:rPr>
              <a:t>Ensures proficiency in solving old tasks.</a:t>
            </a:r>
          </a:p>
          <a:p>
            <a:pPr>
              <a:spcBef>
                <a:spcPts val="0"/>
              </a:spcBef>
            </a:pPr>
            <a:r>
              <a:rPr lang="en-US" dirty="0">
                <a:solidFill>
                  <a:srgbClr val="5F2A0F"/>
                </a:solidFill>
                <a:latin typeface="Calibri"/>
                <a:cs typeface="Calibri"/>
              </a:rPr>
              <a:t>Catastrophic forgetting [4].</a:t>
            </a:r>
          </a:p>
          <a:p>
            <a:pPr lvl="1">
              <a:spcBef>
                <a:spcPts val="0"/>
              </a:spcBef>
            </a:pPr>
            <a:r>
              <a:rPr lang="en-US" dirty="0">
                <a:solidFill>
                  <a:srgbClr val="C58D01"/>
                </a:solidFill>
              </a:rPr>
              <a:t>If a system is too plastic, it risks overriding old knowledge (aka catastrophic forgetting)</a:t>
            </a:r>
          </a:p>
          <a:p>
            <a:pPr lvl="1">
              <a:spcBef>
                <a:spcPts val="0"/>
              </a:spcBef>
            </a:pPr>
            <a:r>
              <a:rPr lang="en-US" dirty="0">
                <a:solidFill>
                  <a:srgbClr val="C58D01"/>
                </a:solidFill>
              </a:rPr>
              <a:t>A phenomenon where a model forgets previously learned knowledge after acquiring new knowledge.</a:t>
            </a:r>
            <a:endParaRPr lang="en-US" dirty="0">
              <a:solidFill>
                <a:srgbClr val="C58D01"/>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3">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3">
              <a:alphaModFix/>
            </a:blip>
            <a:srcRect b="85493"/>
            <a:stretch/>
          </p:blipFill>
          <p:spPr>
            <a:xfrm>
              <a:off x="10922924" y="1312272"/>
              <a:ext cx="4448050" cy="358585"/>
            </a:xfrm>
            <a:prstGeom prst="rect">
              <a:avLst/>
            </a:prstGeom>
            <a:noFill/>
            <a:ln>
              <a:noFill/>
            </a:ln>
          </p:spPr>
        </p:pic>
      </p:grpSp>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4">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4">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4">
              <a:alphaModFix/>
            </a:blip>
            <a:srcRect l="9006" t="17954" r="12695" b="25861"/>
            <a:stretch/>
          </p:blipFill>
          <p:spPr>
            <a:xfrm>
              <a:off x="8154237" y="1786722"/>
              <a:ext cx="2481943" cy="989668"/>
            </a:xfrm>
            <a:prstGeom prst="rect">
              <a:avLst/>
            </a:prstGeom>
            <a:noFill/>
            <a:ln>
              <a:noFill/>
            </a:ln>
          </p:spPr>
        </p:pic>
      </p:grpSp>
      <p:sp>
        <p:nvSpPr>
          <p:cNvPr id="5" name="Text Placeholder 2">
            <a:extLst>
              <a:ext uri="{FF2B5EF4-FFF2-40B4-BE49-F238E27FC236}">
                <a16:creationId xmlns:a16="http://schemas.microsoft.com/office/drawing/2014/main" id="{725729E2-7C3F-06A5-1B84-708D55434E1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b="1" dirty="0">
                <a:solidFill>
                  <a:schemeClr val="tx2"/>
                </a:solidFill>
                <a:latin typeface="Calibri"/>
                <a:cs typeface="Calibri"/>
              </a:rPr>
              <a:t>Introduction</a:t>
            </a:r>
            <a:r>
              <a:rPr lang="en-US" sz="1400" dirty="0">
                <a:solidFill>
                  <a:schemeClr val="accent5"/>
                </a:solidFill>
                <a:latin typeface="Calibri"/>
                <a:cs typeface="Calibri"/>
              </a:rPr>
              <a:t> | Related Work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54644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dirty="0">
                <a:solidFill>
                  <a:srgbClr val="5F2A0F"/>
                </a:solidFill>
                <a:latin typeface="Calibri" panose="020F0502020204030204" pitchFamily="34" charset="0"/>
                <a:cs typeface="Calibri" panose="020F0502020204030204" pitchFamily="34" charset="0"/>
              </a:rPr>
              <a:t>The Challenges Stopping CL (Continued)</a:t>
            </a:r>
            <a:endParaRPr lang="en-US"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lstStyle/>
          <a:p>
            <a:r>
              <a:rPr lang="en-US" dirty="0">
                <a:solidFill>
                  <a:srgbClr val="5F2A0F"/>
                </a:solidFill>
                <a:latin typeface="Calibri" panose="020F0502020204030204" pitchFamily="34" charset="0"/>
                <a:cs typeface="Calibri" panose="020F0502020204030204" pitchFamily="34" charset="0"/>
              </a:rPr>
              <a:t>Plasticity-stability dilemma [3].</a:t>
            </a:r>
          </a:p>
          <a:p>
            <a:pPr lvl="1">
              <a:spcBef>
                <a:spcPts val="0"/>
              </a:spcBef>
            </a:pPr>
            <a:r>
              <a:rPr lang="en-US" dirty="0">
                <a:latin typeface="Calibri"/>
                <a:cs typeface="Calibri"/>
              </a:rPr>
              <a:t>Plasticity: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Easily learn and adapt to new experiences. </a:t>
            </a:r>
          </a:p>
          <a:p>
            <a:pPr lvl="2" indent="-381000">
              <a:spcBef>
                <a:spcPts val="0"/>
              </a:spcBef>
              <a:buSzPts val="2400"/>
              <a:buChar char="•"/>
            </a:pPr>
            <a:r>
              <a:rPr lang="en-US" dirty="0">
                <a:latin typeface="Calibri"/>
                <a:cs typeface="Calibri"/>
              </a:rPr>
              <a:t>Enables good adaptation.</a:t>
            </a:r>
          </a:p>
          <a:p>
            <a:pPr lvl="1">
              <a:spcBef>
                <a:spcPts val="0"/>
              </a:spcBef>
            </a:pPr>
            <a:r>
              <a:rPr lang="en-US" dirty="0">
                <a:latin typeface="Calibri"/>
                <a:cs typeface="Calibri"/>
              </a:rPr>
              <a:t>Stability: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Ability to retain previously learned experiences. </a:t>
            </a:r>
          </a:p>
          <a:p>
            <a:pPr lvl="2" indent="-381000">
              <a:spcBef>
                <a:spcPts val="0"/>
              </a:spcBef>
              <a:buSzPts val="2400"/>
              <a:buChar char="•"/>
            </a:pPr>
            <a:r>
              <a:rPr lang="en-US" dirty="0">
                <a:latin typeface="Calibri"/>
                <a:cs typeface="Calibri"/>
              </a:rPr>
              <a:t>Ensures proficiency in solving old tasks.</a:t>
            </a:r>
          </a:p>
          <a:p>
            <a:pPr>
              <a:spcBef>
                <a:spcPts val="0"/>
              </a:spcBef>
            </a:pPr>
            <a:r>
              <a:rPr lang="en-US" dirty="0">
                <a:solidFill>
                  <a:srgbClr val="5F2A0F"/>
                </a:solidFill>
                <a:latin typeface="Calibri" panose="020F0502020204030204" pitchFamily="34" charset="0"/>
                <a:cs typeface="Calibri" panose="020F0502020204030204" pitchFamily="34" charset="0"/>
              </a:rPr>
              <a:t>Catastrophic forgetting [4].</a:t>
            </a:r>
          </a:p>
          <a:p>
            <a:pPr lvl="1"/>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8" name="Google Shape;369;g22b542f3695_0_197">
            <a:extLst>
              <a:ext uri="{FF2B5EF4-FFF2-40B4-BE49-F238E27FC236}">
                <a16:creationId xmlns:a16="http://schemas.microsoft.com/office/drawing/2014/main" id="{C4E84D01-1CC9-FE0E-2516-74BE09064A4D}"/>
              </a:ext>
            </a:extLst>
          </p:cNvPr>
          <p:cNvPicPr preferRelativeResize="0"/>
          <p:nvPr/>
        </p:nvPicPr>
        <p:blipFill rotWithShape="1">
          <a:blip r:embed="rId3">
            <a:alphaModFix/>
          </a:blip>
          <a:srcRect/>
          <a:stretch/>
        </p:blipFill>
        <p:spPr>
          <a:xfrm>
            <a:off x="6645328" y="4360252"/>
            <a:ext cx="4678387" cy="2599761"/>
          </a:xfrm>
          <a:prstGeom prst="rect">
            <a:avLst/>
          </a:prstGeom>
          <a:noFill/>
          <a:ln>
            <a:noFill/>
          </a:ln>
        </p:spPr>
      </p:pic>
      <p:pic>
        <p:nvPicPr>
          <p:cNvPr id="9" name="Google Shape;370;g22b542f3695_0_197">
            <a:extLst>
              <a:ext uri="{FF2B5EF4-FFF2-40B4-BE49-F238E27FC236}">
                <a16:creationId xmlns:a16="http://schemas.microsoft.com/office/drawing/2014/main" id="{51B7599A-F54B-0B0A-91B2-8FC93CFDCEBF}"/>
              </a:ext>
            </a:extLst>
          </p:cNvPr>
          <p:cNvPicPr preferRelativeResize="0"/>
          <p:nvPr/>
        </p:nvPicPr>
        <p:blipFill rotWithShape="1">
          <a:blip r:embed="rId4">
            <a:alphaModFix/>
          </a:blip>
          <a:srcRect/>
          <a:stretch/>
        </p:blipFill>
        <p:spPr>
          <a:xfrm>
            <a:off x="1372689" y="4360240"/>
            <a:ext cx="4678387" cy="2599761"/>
          </a:xfrm>
          <a:prstGeom prst="rect">
            <a:avLst/>
          </a:prstGeom>
          <a:noFill/>
          <a:ln>
            <a:noFill/>
          </a:ln>
        </p:spPr>
      </p:pic>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5">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5">
              <a:alphaModFix/>
            </a:blip>
            <a:srcRect b="85493"/>
            <a:stretch/>
          </p:blipFill>
          <p:spPr>
            <a:xfrm>
              <a:off x="10922924" y="1312272"/>
              <a:ext cx="4448050" cy="358585"/>
            </a:xfrm>
            <a:prstGeom prst="rect">
              <a:avLst/>
            </a:prstGeom>
            <a:noFill/>
            <a:ln>
              <a:noFill/>
            </a:ln>
          </p:spPr>
        </p:pic>
      </p:grpSp>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6">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6">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6">
              <a:alphaModFix/>
            </a:blip>
            <a:srcRect l="9006" t="17954" r="12695" b="25861"/>
            <a:stretch/>
          </p:blipFill>
          <p:spPr>
            <a:xfrm>
              <a:off x="8154237" y="1786722"/>
              <a:ext cx="2481943" cy="989668"/>
            </a:xfrm>
            <a:prstGeom prst="rect">
              <a:avLst/>
            </a:prstGeom>
            <a:noFill/>
            <a:ln>
              <a:noFill/>
            </a:ln>
          </p:spPr>
        </p:pic>
      </p:grpSp>
      <p:grpSp>
        <p:nvGrpSpPr>
          <p:cNvPr id="23" name="Group 22">
            <a:extLst>
              <a:ext uri="{FF2B5EF4-FFF2-40B4-BE49-F238E27FC236}">
                <a16:creationId xmlns:a16="http://schemas.microsoft.com/office/drawing/2014/main" id="{00241E24-C597-BC91-28A4-2749250220E3}"/>
              </a:ext>
            </a:extLst>
          </p:cNvPr>
          <p:cNvGrpSpPr/>
          <p:nvPr/>
        </p:nvGrpSpPr>
        <p:grpSpPr>
          <a:xfrm>
            <a:off x="2851308" y="1933721"/>
            <a:ext cx="7792577" cy="3833015"/>
            <a:chOff x="2851308" y="1933721"/>
            <a:chExt cx="7792577" cy="3833015"/>
          </a:xfrm>
        </p:grpSpPr>
        <p:grpSp>
          <p:nvGrpSpPr>
            <p:cNvPr id="11" name="Group 10">
              <a:extLst>
                <a:ext uri="{FF2B5EF4-FFF2-40B4-BE49-F238E27FC236}">
                  <a16:creationId xmlns:a16="http://schemas.microsoft.com/office/drawing/2014/main" id="{067522EB-6E80-3124-8AD2-D72A246434DF}"/>
                </a:ext>
              </a:extLst>
            </p:cNvPr>
            <p:cNvGrpSpPr/>
            <p:nvPr/>
          </p:nvGrpSpPr>
          <p:grpSpPr>
            <a:xfrm>
              <a:off x="8758432" y="1933721"/>
              <a:ext cx="1885453" cy="1908801"/>
              <a:chOff x="8758432" y="1933721"/>
              <a:chExt cx="1885453" cy="1908801"/>
            </a:xfrm>
          </p:grpSpPr>
          <p:sp>
            <p:nvSpPr>
              <p:cNvPr id="4" name="TextBox 3">
                <a:extLst>
                  <a:ext uri="{FF2B5EF4-FFF2-40B4-BE49-F238E27FC236}">
                    <a16:creationId xmlns:a16="http://schemas.microsoft.com/office/drawing/2014/main" id="{08E2E7F2-9F4F-F101-BD16-B27FEF34E813}"/>
                  </a:ext>
                </a:extLst>
              </p:cNvPr>
              <p:cNvSpPr txBox="1"/>
              <p:nvPr/>
            </p:nvSpPr>
            <p:spPr>
              <a:xfrm rot="20700000">
                <a:off x="8758432" y="2708447"/>
                <a:ext cx="1885453"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sp>
            <p:nvSpPr>
              <p:cNvPr id="5" name="TextBox 4">
                <a:extLst>
                  <a:ext uri="{FF2B5EF4-FFF2-40B4-BE49-F238E27FC236}">
                    <a16:creationId xmlns:a16="http://schemas.microsoft.com/office/drawing/2014/main" id="{D08FA7AA-DDF2-990B-AEAD-FAE3371AB6A6}"/>
                  </a:ext>
                </a:extLst>
              </p:cNvPr>
              <p:cNvSpPr txBox="1"/>
              <p:nvPr/>
            </p:nvSpPr>
            <p:spPr>
              <a:xfrm rot="20700000">
                <a:off x="8959280" y="1933721"/>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sp>
            <p:nvSpPr>
              <p:cNvPr id="6" name="TextBox 5">
                <a:extLst>
                  <a:ext uri="{FF2B5EF4-FFF2-40B4-BE49-F238E27FC236}">
                    <a16:creationId xmlns:a16="http://schemas.microsoft.com/office/drawing/2014/main" id="{C05A6F07-5A52-9C16-ED4E-DDDA3F851BFC}"/>
                  </a:ext>
                </a:extLst>
              </p:cNvPr>
              <p:cNvSpPr txBox="1"/>
              <p:nvPr/>
            </p:nvSpPr>
            <p:spPr>
              <a:xfrm rot="20700000">
                <a:off x="9014011" y="3473190"/>
                <a:ext cx="1455848"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Stability</a:t>
                </a:r>
              </a:p>
            </p:txBody>
          </p:sp>
        </p:grpSp>
        <p:sp>
          <p:nvSpPr>
            <p:cNvPr id="12" name="TextBox 11">
              <a:extLst>
                <a:ext uri="{FF2B5EF4-FFF2-40B4-BE49-F238E27FC236}">
                  <a16:creationId xmlns:a16="http://schemas.microsoft.com/office/drawing/2014/main" id="{CD4D04E5-300D-9455-A153-D178B7046AF8}"/>
                </a:ext>
              </a:extLst>
            </p:cNvPr>
            <p:cNvSpPr txBox="1"/>
            <p:nvPr/>
          </p:nvSpPr>
          <p:spPr>
            <a:xfrm rot="20700000">
              <a:off x="2851308" y="5397404"/>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sp>
          <p:nvSpPr>
            <p:cNvPr id="21" name="TextBox 20">
              <a:extLst>
                <a:ext uri="{FF2B5EF4-FFF2-40B4-BE49-F238E27FC236}">
                  <a16:creationId xmlns:a16="http://schemas.microsoft.com/office/drawing/2014/main" id="{891A436E-39D1-3D8C-10A0-6EF4B73ACBB0}"/>
                </a:ext>
              </a:extLst>
            </p:cNvPr>
            <p:cNvSpPr txBox="1"/>
            <p:nvPr/>
          </p:nvSpPr>
          <p:spPr>
            <a:xfrm rot="20700000">
              <a:off x="8610454" y="5397404"/>
              <a:ext cx="654346"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Ideal</a:t>
              </a:r>
            </a:p>
          </p:txBody>
        </p:sp>
        <p:sp>
          <p:nvSpPr>
            <p:cNvPr id="22" name="TextBox 21">
              <a:extLst>
                <a:ext uri="{FF2B5EF4-FFF2-40B4-BE49-F238E27FC236}">
                  <a16:creationId xmlns:a16="http://schemas.microsoft.com/office/drawing/2014/main" id="{EDB98702-0D54-94F6-080B-5FB0D02106C4}"/>
                </a:ext>
              </a:extLst>
            </p:cNvPr>
            <p:cNvSpPr txBox="1"/>
            <p:nvPr/>
          </p:nvSpPr>
          <p:spPr>
            <a:xfrm rot="20700000">
              <a:off x="5317810" y="5397404"/>
              <a:ext cx="1911101"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grpSp>
      <p:grpSp>
        <p:nvGrpSpPr>
          <p:cNvPr id="44" name="Group 43">
            <a:extLst>
              <a:ext uri="{FF2B5EF4-FFF2-40B4-BE49-F238E27FC236}">
                <a16:creationId xmlns:a16="http://schemas.microsoft.com/office/drawing/2014/main" id="{C7F2B2CB-3573-4846-DB48-57A7BF7B9DDB}"/>
              </a:ext>
            </a:extLst>
          </p:cNvPr>
          <p:cNvGrpSpPr/>
          <p:nvPr/>
        </p:nvGrpSpPr>
        <p:grpSpPr>
          <a:xfrm>
            <a:off x="4094653" y="2065592"/>
            <a:ext cx="4655942" cy="4236128"/>
            <a:chOff x="3186255" y="1418691"/>
            <a:chExt cx="5493881" cy="4998513"/>
          </a:xfrm>
        </p:grpSpPr>
        <p:sp>
          <p:nvSpPr>
            <p:cNvPr id="24" name="Rectangle 23">
              <a:extLst>
                <a:ext uri="{FF2B5EF4-FFF2-40B4-BE49-F238E27FC236}">
                  <a16:creationId xmlns:a16="http://schemas.microsoft.com/office/drawing/2014/main" id="{2BB7C5D5-9ABD-3F6F-D21D-0C2CE79CA85A}"/>
                </a:ext>
              </a:extLst>
            </p:cNvPr>
            <p:cNvSpPr/>
            <p:nvPr/>
          </p:nvSpPr>
          <p:spPr>
            <a:xfrm>
              <a:off x="3186255" y="1443037"/>
              <a:ext cx="5178098" cy="4974167"/>
            </a:xfrm>
            <a:prstGeom prst="rect">
              <a:avLst/>
            </a:prstGeom>
            <a:solidFill>
              <a:schemeClr val="bg1"/>
            </a:solidFill>
            <a:ln>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05B9A9B2-FAD8-BA04-D59A-90808FB1A49C}"/>
                </a:ext>
              </a:extLst>
            </p:cNvPr>
            <p:cNvGrpSpPr/>
            <p:nvPr/>
          </p:nvGrpSpPr>
          <p:grpSpPr>
            <a:xfrm>
              <a:off x="3187191" y="1418691"/>
              <a:ext cx="5492945" cy="4895416"/>
              <a:chOff x="3187191" y="995362"/>
              <a:chExt cx="5492945" cy="4895416"/>
            </a:xfrm>
          </p:grpSpPr>
          <p:grpSp>
            <p:nvGrpSpPr>
              <p:cNvPr id="40" name="Group 39">
                <a:extLst>
                  <a:ext uri="{FF2B5EF4-FFF2-40B4-BE49-F238E27FC236}">
                    <a16:creationId xmlns:a16="http://schemas.microsoft.com/office/drawing/2014/main" id="{78B54544-0892-F7C7-2EA5-609DAA1ADB1F}"/>
                  </a:ext>
                </a:extLst>
              </p:cNvPr>
              <p:cNvGrpSpPr/>
              <p:nvPr/>
            </p:nvGrpSpPr>
            <p:grpSpPr>
              <a:xfrm>
                <a:off x="3187191" y="995362"/>
                <a:ext cx="5492945" cy="4895416"/>
                <a:chOff x="2741727" y="1057394"/>
                <a:chExt cx="4731815" cy="4217083"/>
              </a:xfrm>
            </p:grpSpPr>
            <p:pic>
              <p:nvPicPr>
                <p:cNvPr id="26" name="Picture 25" descr="A diagram of a task&#10;&#10;Description automatically generated">
                  <a:extLst>
                    <a:ext uri="{FF2B5EF4-FFF2-40B4-BE49-F238E27FC236}">
                      <a16:creationId xmlns:a16="http://schemas.microsoft.com/office/drawing/2014/main" id="{B85FBA4F-2D9B-F929-B0F4-B78215376372}"/>
                    </a:ext>
                  </a:extLst>
                </p:cNvPr>
                <p:cNvPicPr>
                  <a:picLocks noChangeAspect="1"/>
                </p:cNvPicPr>
                <p:nvPr/>
              </p:nvPicPr>
              <p:blipFill>
                <a:blip r:embed="rId7"/>
                <a:stretch>
                  <a:fillRect/>
                </a:stretch>
              </p:blipFill>
              <p:spPr>
                <a:xfrm>
                  <a:off x="2741727" y="1057394"/>
                  <a:ext cx="4731815" cy="4217083"/>
                </a:xfrm>
                <a:prstGeom prst="rect">
                  <a:avLst/>
                </a:prstGeom>
              </p:spPr>
            </p:pic>
            <p:sp>
              <p:nvSpPr>
                <p:cNvPr id="27" name="TextBox 26">
                  <a:extLst>
                    <a:ext uri="{FF2B5EF4-FFF2-40B4-BE49-F238E27FC236}">
                      <a16:creationId xmlns:a16="http://schemas.microsoft.com/office/drawing/2014/main" id="{1829CA7F-D431-17EB-44A7-6053A4FDAF4F}"/>
                    </a:ext>
                  </a:extLst>
                </p:cNvPr>
                <p:cNvSpPr txBox="1"/>
                <p:nvPr/>
              </p:nvSpPr>
              <p:spPr>
                <a:xfrm rot="18900000">
                  <a:off x="3776079" y="2981269"/>
                  <a:ext cx="1885453"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sp>
              <p:nvSpPr>
                <p:cNvPr id="34" name="TextBox 33">
                  <a:extLst>
                    <a:ext uri="{FF2B5EF4-FFF2-40B4-BE49-F238E27FC236}">
                      <a16:creationId xmlns:a16="http://schemas.microsoft.com/office/drawing/2014/main" id="{24DE985D-C717-F89D-DA52-3F4E06B0EB61}"/>
                    </a:ext>
                  </a:extLst>
                </p:cNvPr>
                <p:cNvSpPr txBox="1"/>
                <p:nvPr/>
              </p:nvSpPr>
              <p:spPr>
                <a:xfrm rot="16200000">
                  <a:off x="2195142" y="1936638"/>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sp>
              <p:nvSpPr>
                <p:cNvPr id="39" name="TextBox 38">
                  <a:extLst>
                    <a:ext uri="{FF2B5EF4-FFF2-40B4-BE49-F238E27FC236}">
                      <a16:creationId xmlns:a16="http://schemas.microsoft.com/office/drawing/2014/main" id="{4C6FB143-D76C-9462-EC2C-98EA7BDAF530}"/>
                    </a:ext>
                  </a:extLst>
                </p:cNvPr>
                <p:cNvSpPr txBox="1"/>
                <p:nvPr/>
              </p:nvSpPr>
              <p:spPr>
                <a:xfrm>
                  <a:off x="5296290" y="4853781"/>
                  <a:ext cx="143821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stability</a:t>
                  </a:r>
                </a:p>
              </p:txBody>
            </p:sp>
          </p:grpSp>
          <p:sp>
            <p:nvSpPr>
              <p:cNvPr id="41" name="TextBox 40">
                <a:extLst>
                  <a:ext uri="{FF2B5EF4-FFF2-40B4-BE49-F238E27FC236}">
                    <a16:creationId xmlns:a16="http://schemas.microsoft.com/office/drawing/2014/main" id="{D066910D-C4B2-ADF7-FD42-9DD587A8E896}"/>
                  </a:ext>
                </a:extLst>
              </p:cNvPr>
              <p:cNvSpPr txBox="1"/>
              <p:nvPr/>
            </p:nvSpPr>
            <p:spPr>
              <a:xfrm>
                <a:off x="7240952" y="1264786"/>
                <a:ext cx="654346"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Ideal</a:t>
                </a:r>
              </a:p>
            </p:txBody>
          </p:sp>
        </p:grpSp>
      </p:grpSp>
      <p:sp>
        <p:nvSpPr>
          <p:cNvPr id="25" name="Text Placeholder 2">
            <a:extLst>
              <a:ext uri="{FF2B5EF4-FFF2-40B4-BE49-F238E27FC236}">
                <a16:creationId xmlns:a16="http://schemas.microsoft.com/office/drawing/2014/main" id="{2C9BAFE5-1639-9792-BD52-D1CC40F2CED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b="1" dirty="0">
                <a:solidFill>
                  <a:schemeClr val="tx2"/>
                </a:solidFill>
                <a:latin typeface="Calibri"/>
                <a:cs typeface="Calibri"/>
              </a:rPr>
              <a:t>Introduction</a:t>
            </a:r>
            <a:r>
              <a:rPr lang="en-US" sz="1400" dirty="0">
                <a:solidFill>
                  <a:schemeClr val="accent5"/>
                </a:solidFill>
                <a:latin typeface="Calibri"/>
                <a:cs typeface="Calibri"/>
              </a:rPr>
              <a:t> | Related Work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235882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alpha val="10000"/>
                  </a:srgbClr>
                </a:solidFill>
                <a:latin typeface="Calibri"/>
                <a:cs typeface="Calibri"/>
              </a:rPr>
              <a:t>Introduction</a:t>
            </a:r>
          </a:p>
          <a:p>
            <a:pPr marL="622300" indent="-571500">
              <a:buFont typeface="+mj-lt"/>
              <a:buAutoNum type="romanUcPeriod"/>
            </a:pPr>
            <a:r>
              <a:rPr lang="en-US" dirty="0">
                <a:solidFill>
                  <a:srgbClr val="5F2A0F"/>
                </a:solidFill>
                <a:latin typeface="Calibri"/>
                <a:cs typeface="Calibri"/>
              </a:rPr>
              <a:t>Related Work</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Our Work: </a:t>
            </a:r>
            <a:r>
              <a:rPr lang="en-US" dirty="0" err="1">
                <a:solidFill>
                  <a:srgbClr val="5F2A0F">
                    <a:alpha val="10000"/>
                  </a:srgbClr>
                </a:solidFill>
                <a:latin typeface="Calibri" panose="020F0502020204030204" pitchFamily="34" charset="0"/>
                <a:cs typeface="Calibri" panose="020F0502020204030204" pitchFamily="34" charset="0"/>
              </a:rPr>
              <a:t>Adversarially</a:t>
            </a:r>
            <a:r>
              <a:rPr lang="en-US" dirty="0">
                <a:solidFill>
                  <a:srgbClr val="5F2A0F">
                    <a:alpha val="10000"/>
                  </a:srgbClr>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dirty="0">
                <a:solidFill>
                  <a:srgbClr val="5F2A0F">
                    <a:alpha val="10000"/>
                  </a:srgbClr>
                </a:solidFill>
                <a:latin typeface="Calibri"/>
                <a:cs typeface="Calibri"/>
              </a:rPr>
              <a:t>Results and Baselines</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alpha val="10000"/>
                  </a:srgbClr>
                </a:solidFill>
                <a:latin typeface="Calibri"/>
                <a:cs typeface="Calibri"/>
              </a:rPr>
              <a:t>Evaluation Against Common Corruptions</a:t>
            </a:r>
          </a:p>
          <a:p>
            <a:pPr marL="1079500" lvl="1" indent="-571500">
              <a:buFont typeface="+mj-lt"/>
              <a:buAutoNum type="arabicPeriod"/>
            </a:pPr>
            <a:r>
              <a:rPr lang="en-US" dirty="0">
                <a:solidFill>
                  <a:srgbClr val="C58D01">
                    <a:alpha val="10000"/>
                  </a:srgbClr>
                </a:solidFill>
                <a:latin typeface="Calibri"/>
                <a:cs typeface="Calibri"/>
              </a:rPr>
              <a:t>Evaluation Against Common Adversarial Attacks</a:t>
            </a:r>
          </a:p>
          <a:p>
            <a:pPr marL="1079500" lvl="1" indent="-571500">
              <a:buFont typeface="+mj-lt"/>
              <a:buAutoNum type="arabicPeriod"/>
            </a:pPr>
            <a:r>
              <a:rPr lang="en-US" dirty="0">
                <a:solidFill>
                  <a:srgbClr val="C58D01">
                    <a:alpha val="10000"/>
                  </a:srgbClr>
                </a:solidFill>
                <a:latin typeface="Calibri"/>
                <a:cs typeface="Calibri"/>
              </a:rPr>
              <a:t>t-SNE Visualization of Latent Features Distributions in CL</a:t>
            </a:r>
          </a:p>
          <a:p>
            <a:pPr marL="1079500" lvl="1" indent="-571500">
              <a:buFont typeface="+mj-lt"/>
              <a:buAutoNum type="arabicPeriod"/>
            </a:pPr>
            <a:r>
              <a:rPr lang="en-US" dirty="0">
                <a:solidFill>
                  <a:srgbClr val="C58D01">
                    <a:alpha val="10000"/>
                  </a:srgbClr>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alpha val="10000"/>
                  </a:srgbClr>
                </a:solidFill>
                <a:latin typeface="Calibri"/>
                <a:cs typeface="Calibri"/>
              </a:rPr>
              <a:t>Visualization of CL Model’s Features in Input Space</a:t>
            </a:r>
          </a:p>
          <a:p>
            <a:pPr marL="622300" indent="-571500">
              <a:buFont typeface="+mj-lt"/>
              <a:buAutoNum type="romanUcPeriod"/>
            </a:pPr>
            <a:r>
              <a:rPr lang="en-US" dirty="0">
                <a:solidFill>
                  <a:srgbClr val="5F2A0F">
                    <a:alpha val="10000"/>
                  </a:srgbClr>
                </a:solidFill>
                <a:latin typeface="Calibri"/>
                <a:cs typeface="Calibri"/>
              </a:rPr>
              <a:t>Conclusion</a:t>
            </a:r>
          </a:p>
        </p:txBody>
      </p:sp>
      <p:sp>
        <p:nvSpPr>
          <p:cNvPr id="5" name="Text Placeholder 2">
            <a:extLst>
              <a:ext uri="{FF2B5EF4-FFF2-40B4-BE49-F238E27FC236}">
                <a16:creationId xmlns:a16="http://schemas.microsoft.com/office/drawing/2014/main" id="{8ECA4DEF-2C07-1B5E-4A4F-4AA113569D6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a:t>
            </a:r>
            <a:r>
              <a:rPr lang="en-US" sz="1400" b="1" dirty="0">
                <a:solidFill>
                  <a:schemeClr val="tx2"/>
                </a:solidFill>
                <a:latin typeface="Calibri"/>
                <a:cs typeface="Calibri"/>
              </a:rPr>
              <a:t>Related Work</a:t>
            </a:r>
            <a:r>
              <a:rPr lang="en-US" sz="1400" dirty="0">
                <a:solidFill>
                  <a:schemeClr val="accent5"/>
                </a:solidFill>
                <a:latin typeface="Calibri"/>
                <a:cs typeface="Calibri"/>
              </a:rPr>
              <a:t>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469640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367375"/>
            <a:ext cx="10313400" cy="1066800"/>
          </a:xfrm>
          <a:prstGeom prst="rect">
            <a:avLst/>
          </a:prstGeom>
          <a:noFill/>
          <a:ln>
            <a:noFill/>
          </a:ln>
        </p:spPr>
        <p:txBody>
          <a:bodyPr spcFirstLastPara="1" wrap="square" lIns="91425" tIns="45700" rIns="91425" bIns="45700" anchor="ctr" anchorCtr="0">
            <a:noAutofit/>
          </a:bodyPr>
          <a:lstStyle/>
          <a:p>
            <a:r>
              <a:rPr lang="en-US" dirty="0">
                <a:solidFill>
                  <a:srgbClr val="5F2A0F"/>
                </a:solidFill>
                <a:latin typeface="Calibri"/>
                <a:cs typeface="Calibri"/>
              </a:rPr>
              <a:t>Related Work</a:t>
            </a:r>
            <a:endParaRPr dirty="0">
              <a:solidFill>
                <a:srgbClr val="5F2A0F"/>
              </a:solidFill>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139687"/>
            <a:ext cx="11150700" cy="5596388"/>
          </a:xfrm>
          <a:prstGeom prst="rect">
            <a:avLst/>
          </a:prstGeom>
          <a:noFill/>
          <a:ln>
            <a:noFill/>
          </a:ln>
        </p:spPr>
        <p:txBody>
          <a:bodyPr spcFirstLastPara="1" wrap="square" lIns="91425" tIns="45700" rIns="91425" bIns="45700" anchor="t" anchorCtr="0">
            <a:normAutofit fontScale="85000" lnSpcReduction="20000"/>
          </a:bodyPr>
          <a:lstStyle/>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Rehearsal-based Approaches [1, 5]</a:t>
            </a:r>
          </a:p>
          <a:p>
            <a:pPr marL="965200" lvl="1" indent="-457200">
              <a:buSzPts val="2800"/>
            </a:pPr>
            <a:r>
              <a:rPr lang="en-US" dirty="0">
                <a:solidFill>
                  <a:srgbClr val="C58D01"/>
                </a:solidFill>
                <a:latin typeface="Calibri"/>
                <a:cs typeface="Calibri"/>
              </a:rPr>
              <a:t>Store a subset of the old data and rehearse it during </a:t>
            </a:r>
          </a:p>
          <a:p>
            <a:pPr marL="508000" lvl="1" indent="0">
              <a:buSzPts val="2800"/>
              <a:buNone/>
            </a:pPr>
            <a:r>
              <a:rPr lang="en-US" dirty="0">
                <a:solidFill>
                  <a:srgbClr val="C58D01"/>
                </a:solidFill>
                <a:latin typeface="Calibri"/>
                <a:cs typeface="Calibri"/>
              </a:rPr>
              <a:t>        the learning of the subsequent tasks.</a:t>
            </a:r>
            <a:endParaRPr lang="en-US" dirty="0"/>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Regularization-based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Penalize (important) parameter updates.</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Architectural-based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Increase the model capacity for every new task.</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Explicitly identify important parameters for each task.</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Knowledge Distillation-based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Take inspiration from the Knowledge Distillation.</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Use the previous task model as a teacher.</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Dataset Distillation-based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Create representative subsets that can be rehearsed during the learning of the subsequent tasks.</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Brain-inspired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Incorporate inspiration from neuroscience in designing the CL</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Hybrid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Combine multiple approaches to create more robust solutions against catastrophic forgetting.</a:t>
            </a:r>
          </a:p>
        </p:txBody>
      </p:sp>
      <p:pic>
        <p:nvPicPr>
          <p:cNvPr id="2" name="Google Shape;398;g22b5a1f32dd_1_1118">
            <a:extLst>
              <a:ext uri="{FF2B5EF4-FFF2-40B4-BE49-F238E27FC236}">
                <a16:creationId xmlns:a16="http://schemas.microsoft.com/office/drawing/2014/main" id="{CDA41C89-EF63-8CE4-D93B-CF73B7D710A5}"/>
              </a:ext>
            </a:extLst>
          </p:cNvPr>
          <p:cNvPicPr preferRelativeResize="0"/>
          <p:nvPr/>
        </p:nvPicPr>
        <p:blipFill rotWithShape="1">
          <a:blip r:embed="rId3">
            <a:alphaModFix/>
          </a:blip>
          <a:srcRect/>
          <a:stretch/>
        </p:blipFill>
        <p:spPr>
          <a:xfrm>
            <a:off x="6679580" y="1139687"/>
            <a:ext cx="5322022" cy="2064357"/>
          </a:xfrm>
          <a:prstGeom prst="rect">
            <a:avLst/>
          </a:prstGeom>
          <a:noFill/>
          <a:ln>
            <a:noFill/>
          </a:ln>
        </p:spPr>
      </p:pic>
      <p:sp>
        <p:nvSpPr>
          <p:cNvPr id="3" name="TextBox 2">
            <a:extLst>
              <a:ext uri="{FF2B5EF4-FFF2-40B4-BE49-F238E27FC236}">
                <a16:creationId xmlns:a16="http://schemas.microsoft.com/office/drawing/2014/main" id="{F4ECC480-AF37-F752-A1A9-792DEA71F650}"/>
              </a:ext>
            </a:extLst>
          </p:cNvPr>
          <p:cNvSpPr txBox="1"/>
          <p:nvPr/>
        </p:nvSpPr>
        <p:spPr>
          <a:xfrm>
            <a:off x="8265617" y="3204044"/>
            <a:ext cx="2149948" cy="276999"/>
          </a:xfrm>
          <a:prstGeom prst="rect">
            <a:avLst/>
          </a:prstGeom>
          <a:noFill/>
        </p:spPr>
        <p:txBody>
          <a:bodyPr wrap="none" rtlCol="0">
            <a:spAutoFit/>
          </a:bodyPr>
          <a:lstStyle/>
          <a:p>
            <a:r>
              <a:rPr lang="en-US" sz="1200" dirty="0">
                <a:solidFill>
                  <a:srgbClr val="5F2A0F"/>
                </a:solidFill>
                <a:latin typeface="Calibri" panose="020F0502020204030204" pitchFamily="34" charset="0"/>
                <a:cs typeface="Calibri" panose="020F0502020204030204" pitchFamily="34" charset="0"/>
              </a:rPr>
              <a:t>Taxonomy of CL approaches [1]</a:t>
            </a:r>
          </a:p>
        </p:txBody>
      </p:sp>
      <p:sp>
        <p:nvSpPr>
          <p:cNvPr id="5" name="Text Placeholder 2">
            <a:extLst>
              <a:ext uri="{FF2B5EF4-FFF2-40B4-BE49-F238E27FC236}">
                <a16:creationId xmlns:a16="http://schemas.microsoft.com/office/drawing/2014/main" id="{F4E21469-1C19-5EC9-5147-CBAD2C46830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a:t>
            </a:r>
            <a:r>
              <a:rPr lang="en-US" sz="1400" b="1" dirty="0">
                <a:solidFill>
                  <a:schemeClr val="tx2"/>
                </a:solidFill>
                <a:latin typeface="Calibri"/>
                <a:cs typeface="Calibri"/>
              </a:rPr>
              <a:t>Related Work</a:t>
            </a:r>
            <a:r>
              <a:rPr lang="en-US" sz="1400" dirty="0">
                <a:solidFill>
                  <a:schemeClr val="accent5"/>
                </a:solidFill>
                <a:latin typeface="Calibri"/>
                <a:cs typeface="Calibri"/>
              </a:rPr>
              <a:t>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5368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alpha val="10000"/>
                  </a:srgbClr>
                </a:solidFill>
                <a:latin typeface="Calibri"/>
                <a:cs typeface="Calibri"/>
              </a:rPr>
              <a:t>Introduction</a:t>
            </a:r>
          </a:p>
          <a:p>
            <a:pPr marL="622300" indent="-571500">
              <a:buFont typeface="+mj-lt"/>
              <a:buAutoNum type="romanUcPeriod"/>
            </a:pPr>
            <a:r>
              <a:rPr lang="en-US" dirty="0">
                <a:solidFill>
                  <a:srgbClr val="5F2A0F">
                    <a:alpha val="10000"/>
                  </a:srgbClr>
                </a:solidFill>
                <a:latin typeface="Calibri"/>
                <a:cs typeface="Calibri"/>
              </a:rPr>
              <a:t>Related Work</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Our Work: </a:t>
            </a:r>
            <a:r>
              <a:rPr lang="en-US" dirty="0" err="1">
                <a:solidFill>
                  <a:srgbClr val="5F2A0F">
                    <a:alpha val="10000"/>
                  </a:srgbClr>
                </a:solidFill>
                <a:latin typeface="Calibri" panose="020F0502020204030204" pitchFamily="34" charset="0"/>
                <a:cs typeface="Calibri" panose="020F0502020204030204" pitchFamily="34" charset="0"/>
              </a:rPr>
              <a:t>Adversarially</a:t>
            </a:r>
            <a:r>
              <a:rPr lang="en-US" dirty="0">
                <a:solidFill>
                  <a:srgbClr val="5F2A0F">
                    <a:alpha val="10000"/>
                  </a:srgbClr>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dirty="0">
                <a:solidFill>
                  <a:srgbClr val="5F2A0F">
                    <a:alpha val="10000"/>
                  </a:srgbClr>
                </a:solidFill>
                <a:latin typeface="Calibri"/>
                <a:cs typeface="Calibri"/>
              </a:rPr>
              <a:t>Results and Baselines</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alpha val="10000"/>
                  </a:srgbClr>
                </a:solidFill>
                <a:latin typeface="Calibri"/>
                <a:cs typeface="Calibri"/>
              </a:rPr>
              <a:t>Evaluation Against Common Corruptions</a:t>
            </a:r>
          </a:p>
          <a:p>
            <a:pPr marL="1079500" lvl="1" indent="-571500">
              <a:buFont typeface="+mj-lt"/>
              <a:buAutoNum type="arabicPeriod"/>
            </a:pPr>
            <a:r>
              <a:rPr lang="en-US" dirty="0">
                <a:solidFill>
                  <a:srgbClr val="C58D01">
                    <a:alpha val="10000"/>
                  </a:srgbClr>
                </a:solidFill>
                <a:latin typeface="Calibri"/>
                <a:cs typeface="Calibri"/>
              </a:rPr>
              <a:t>Evaluation Against Common Adversarial Attacks</a:t>
            </a:r>
          </a:p>
          <a:p>
            <a:pPr marL="1079500" lvl="1" indent="-571500">
              <a:buFont typeface="+mj-lt"/>
              <a:buAutoNum type="arabicPeriod"/>
            </a:pPr>
            <a:r>
              <a:rPr lang="en-US" dirty="0">
                <a:solidFill>
                  <a:srgbClr val="C58D01">
                    <a:alpha val="10000"/>
                  </a:srgbClr>
                </a:solidFill>
                <a:latin typeface="Calibri"/>
                <a:cs typeface="Calibri"/>
              </a:rPr>
              <a:t>t-SNE Visualization of Latent Features Distributions in CL</a:t>
            </a:r>
          </a:p>
          <a:p>
            <a:pPr marL="1079500" lvl="1" indent="-571500">
              <a:buFont typeface="+mj-lt"/>
              <a:buAutoNum type="arabicPeriod"/>
            </a:pPr>
            <a:r>
              <a:rPr lang="en-US" dirty="0">
                <a:solidFill>
                  <a:srgbClr val="C58D01">
                    <a:alpha val="10000"/>
                  </a:srgbClr>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alpha val="10000"/>
                  </a:srgbClr>
                </a:solidFill>
                <a:latin typeface="Calibri"/>
                <a:cs typeface="Calibri"/>
              </a:rPr>
              <a:t>Visualization of CL Model’s Features in Input Space</a:t>
            </a:r>
          </a:p>
          <a:p>
            <a:pPr marL="622300" indent="-571500">
              <a:buFont typeface="+mj-lt"/>
              <a:buAutoNum type="romanUcPeriod"/>
            </a:pPr>
            <a:r>
              <a:rPr lang="en-US" dirty="0">
                <a:solidFill>
                  <a:srgbClr val="5F2A0F">
                    <a:alpha val="10000"/>
                  </a:srgbClr>
                </a:solidFill>
                <a:latin typeface="Calibri"/>
                <a:cs typeface="Calibri"/>
              </a:rPr>
              <a:t>Conclusion</a:t>
            </a:r>
          </a:p>
        </p:txBody>
      </p:sp>
      <p:sp>
        <p:nvSpPr>
          <p:cNvPr id="5" name="Text Placeholder 2">
            <a:extLst>
              <a:ext uri="{FF2B5EF4-FFF2-40B4-BE49-F238E27FC236}">
                <a16:creationId xmlns:a16="http://schemas.microsoft.com/office/drawing/2014/main" id="{1F8B3FF0-4A7A-EC85-CED7-B583DA2A54F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a:t>
            </a:r>
            <a:r>
              <a:rPr lang="en-US" sz="1400" b="1" dirty="0">
                <a:solidFill>
                  <a:schemeClr val="tx2"/>
                </a:solidFill>
                <a:latin typeface="Calibri"/>
                <a:cs typeface="Calibri"/>
              </a:rPr>
              <a:t>Problem Statement</a:t>
            </a:r>
            <a:r>
              <a:rPr lang="en-US" sz="1400" dirty="0">
                <a:solidFill>
                  <a:schemeClr val="accent5"/>
                </a:solidFill>
                <a:latin typeface="Calibri"/>
                <a:cs typeface="Calibri"/>
              </a:rPr>
              <a: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7374905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50" y="46141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Problem Statement</a:t>
            </a: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25650" y="1425318"/>
            <a:ext cx="11150700" cy="5225588"/>
          </a:xfrm>
          <a:prstGeom prst="rect">
            <a:avLst/>
          </a:prstGeom>
          <a:noFill/>
          <a:ln>
            <a:noFill/>
          </a:ln>
        </p:spPr>
        <p:txBody>
          <a:bodyPr spcFirstLastPara="1" wrap="square" lIns="91425" tIns="45700" rIns="91425" bIns="45700" anchor="t" anchorCtr="0">
            <a:normAutofit fontScale="92500" lnSpcReduction="10000"/>
          </a:bodyPr>
          <a:lstStyle/>
          <a:p>
            <a:pPr marL="609584" lvl="0" indent="-482587"/>
            <a:r>
              <a:rPr lang="en-US" sz="2800" dirty="0">
                <a:solidFill>
                  <a:srgbClr val="5F2A0F"/>
                </a:solidFill>
                <a:latin typeface="Calibri" panose="020F0502020204030204" pitchFamily="34" charset="0"/>
                <a:cs typeface="Calibri" panose="020F0502020204030204" pitchFamily="34" charset="0"/>
              </a:rPr>
              <a:t>Rehearsal-based approaches </a:t>
            </a:r>
            <a:r>
              <a:rPr lang="en-US" dirty="0">
                <a:solidFill>
                  <a:srgbClr val="5F2A0F"/>
                </a:solidFill>
                <a:latin typeface="Calibri" panose="020F0502020204030204" pitchFamily="34" charset="0"/>
                <a:cs typeface="Calibri" panose="020F0502020204030204" pitchFamily="34" charset="0"/>
              </a:rPr>
              <a:t>are widely </a:t>
            </a:r>
            <a:r>
              <a:rPr lang="en-US" sz="2800" dirty="0">
                <a:solidFill>
                  <a:srgbClr val="5F2A0F"/>
                </a:solidFill>
                <a:latin typeface="Calibri" panose="020F0502020204030204" pitchFamily="34" charset="0"/>
                <a:cs typeface="Calibri" panose="020F0502020204030204" pitchFamily="34" charset="0"/>
              </a:rPr>
              <a:t>adopted to mitigate catastrophic forgetting in </a:t>
            </a:r>
            <a:r>
              <a:rPr lang="en-US" dirty="0">
                <a:solidFill>
                  <a:srgbClr val="5F2A0F"/>
                </a:solidFill>
                <a:latin typeface="Calibri" panose="020F0502020204030204" pitchFamily="34" charset="0"/>
                <a:cs typeface="Calibri" panose="020F0502020204030204" pitchFamily="34" charset="0"/>
              </a:rPr>
              <a:t>CL </a:t>
            </a:r>
            <a:r>
              <a:rPr lang="en-US" sz="2800" dirty="0">
                <a:solidFill>
                  <a:srgbClr val="5F2A0F"/>
                </a:solidFill>
                <a:latin typeface="Calibri" panose="020F0502020204030204" pitchFamily="34" charset="0"/>
                <a:cs typeface="Calibri" panose="020F0502020204030204" pitchFamily="34" charset="0"/>
              </a:rPr>
              <a:t>models.</a:t>
            </a:r>
          </a:p>
          <a:p>
            <a:pPr marL="609584" lvl="0" indent="-482587" algn="l" rtl="0">
              <a:lnSpc>
                <a:spcPct val="100000"/>
              </a:lnSpc>
              <a:spcBef>
                <a:spcPts val="267"/>
              </a:spcBef>
              <a:spcAft>
                <a:spcPts val="0"/>
              </a:spcAft>
              <a:buSzPts val="2100"/>
              <a:buChar char="•"/>
            </a:pPr>
            <a:endParaRPr lang="en-US" sz="2800"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However, these approaches suffer </a:t>
            </a:r>
            <a:r>
              <a:rPr lang="en-US" dirty="0">
                <a:solidFill>
                  <a:srgbClr val="5F2A0F"/>
                </a:solidFill>
                <a:latin typeface="Calibri" panose="020F0502020204030204" pitchFamily="34" charset="0"/>
                <a:cs typeface="Calibri" panose="020F0502020204030204" pitchFamily="34" charset="0"/>
              </a:rPr>
              <a:t>from</a:t>
            </a:r>
            <a:r>
              <a:rPr lang="en-US" sz="2800" dirty="0">
                <a:solidFill>
                  <a:srgbClr val="5F2A0F"/>
                </a:solidFill>
                <a:latin typeface="Calibri" panose="020F0502020204030204" pitchFamily="34" charset="0"/>
                <a:cs typeface="Calibri" panose="020F0502020204030204" pitchFamily="34" charset="0"/>
              </a:rPr>
              <a:t> rehearsal memory overfitting, where the CL model becomes overly specialized on a limited set of memory samples, resulting in catastrophic forgetting.</a:t>
            </a:r>
          </a:p>
          <a:p>
            <a:pPr marL="609584" lvl="0" indent="-482587" algn="l" rtl="0">
              <a:lnSpc>
                <a:spcPct val="100000"/>
              </a:lnSpc>
              <a:spcBef>
                <a:spcPts val="267"/>
              </a:spcBef>
              <a:spcAft>
                <a:spcPts val="0"/>
              </a:spcAft>
              <a:buSzPts val="2100"/>
              <a:buChar char="•"/>
            </a:pPr>
            <a:endParaRPr lang="en-US" sz="2800"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Leading to a progressive decay in the effectiveness of the rehearsal memory, ultimately causing the model to forget previously learned tasks.</a:t>
            </a:r>
          </a:p>
          <a:p>
            <a:pPr marL="609584" lvl="0" indent="-482587" algn="l" rtl="0">
              <a:lnSpc>
                <a:spcPct val="100000"/>
              </a:lnSpc>
              <a:spcBef>
                <a:spcPts val="267"/>
              </a:spcBef>
              <a:spcAft>
                <a:spcPts val="0"/>
              </a:spcAft>
              <a:buSzPts val="2100"/>
              <a:buChar char="•"/>
            </a:pPr>
            <a:endParaRPr lang="en-US" sz="2800" dirty="0">
              <a:solidFill>
                <a:srgbClr val="5F2A0F"/>
              </a:solidFill>
              <a:latin typeface="Calibri" panose="020F0502020204030204" pitchFamily="34" charset="0"/>
              <a:cs typeface="Calibri" panose="020F0502020204030204" pitchFamily="34" charset="0"/>
            </a:endParaRPr>
          </a:p>
          <a:p>
            <a:pPr marL="609584" lvl="0" indent="-482587"/>
            <a:r>
              <a:rPr lang="en-US" b="1" dirty="0">
                <a:solidFill>
                  <a:srgbClr val="5F2A0F"/>
                </a:solidFill>
                <a:latin typeface="Calibri" panose="020F0502020204030204" pitchFamily="34" charset="0"/>
                <a:cs typeface="Calibri" panose="020F0502020204030204" pitchFamily="34" charset="0"/>
              </a:rPr>
              <a:t>Question! </a:t>
            </a:r>
          </a:p>
          <a:p>
            <a:pPr marL="1066784" lvl="1" indent="-482587"/>
            <a:r>
              <a:rPr lang="en-US" dirty="0">
                <a:solidFill>
                  <a:srgbClr val="C58D01"/>
                </a:solidFill>
                <a:latin typeface="Calibri" panose="020F0502020204030204" pitchFamily="34" charset="0"/>
                <a:cs typeface="Calibri" panose="020F0502020204030204" pitchFamily="34" charset="0"/>
              </a:rPr>
              <a:t>Can rehearsal memory be diversified to prevent rehearsal memory overfitting in the CL model?</a:t>
            </a:r>
            <a:endParaRPr lang="en-US" i="0" dirty="0">
              <a:solidFill>
                <a:srgbClr val="C58D01"/>
              </a:solidFill>
              <a:effectLst/>
              <a:highlight>
                <a:srgbClr val="FFFFFF"/>
              </a:highlight>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BC9FF443-6FC3-DAD0-DF5E-133351F9276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a:t>
            </a:r>
            <a:r>
              <a:rPr lang="en-US" sz="1400" b="1" dirty="0">
                <a:solidFill>
                  <a:schemeClr val="tx2"/>
                </a:solidFill>
                <a:latin typeface="Calibri"/>
                <a:cs typeface="Calibri"/>
              </a:rPr>
              <a:t>Problem Statement</a:t>
            </a:r>
            <a:r>
              <a:rPr lang="en-US" sz="1400" dirty="0">
                <a:solidFill>
                  <a:schemeClr val="accent5"/>
                </a:solidFill>
                <a:latin typeface="Calibri"/>
                <a:cs typeface="Calibri"/>
              </a:rPr>
              <a: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9579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alpha val="10000"/>
                  </a:srgbClr>
                </a:solidFill>
                <a:latin typeface="Calibri"/>
                <a:cs typeface="Calibri"/>
              </a:rPr>
              <a:t>Introduction</a:t>
            </a:r>
          </a:p>
          <a:p>
            <a:pPr marL="622300" indent="-571500">
              <a:buFont typeface="+mj-lt"/>
              <a:buAutoNum type="romanUcPeriod"/>
            </a:pPr>
            <a:r>
              <a:rPr lang="en-US" dirty="0">
                <a:solidFill>
                  <a:srgbClr val="5F2A0F">
                    <a:alpha val="10000"/>
                  </a:srgbClr>
                </a:solidFill>
                <a:latin typeface="Calibri"/>
                <a:cs typeface="Calibri"/>
              </a:rPr>
              <a:t>Related Work</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Our Work: </a:t>
            </a:r>
            <a:r>
              <a:rPr lang="en-US" dirty="0" err="1">
                <a:solidFill>
                  <a:srgbClr val="5F2A0F"/>
                </a:solidFill>
                <a:latin typeface="Calibri" panose="020F0502020204030204" pitchFamily="34" charset="0"/>
                <a:cs typeface="Calibri" panose="020F0502020204030204" pitchFamily="34" charset="0"/>
              </a:rPr>
              <a:t>Adversarially</a:t>
            </a:r>
            <a:r>
              <a:rPr lang="en-US" dirty="0">
                <a:solidFill>
                  <a:srgbClr val="5F2A0F"/>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dirty="0">
                <a:solidFill>
                  <a:srgbClr val="5F2A0F">
                    <a:alpha val="10000"/>
                  </a:srgbClr>
                </a:solidFill>
                <a:latin typeface="Calibri"/>
                <a:cs typeface="Calibri"/>
              </a:rPr>
              <a:t>Results and Baselines</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alpha val="10000"/>
                  </a:srgbClr>
                </a:solidFill>
                <a:latin typeface="Calibri"/>
                <a:cs typeface="Calibri"/>
              </a:rPr>
              <a:t>Evaluation Against Common Corruptions</a:t>
            </a:r>
          </a:p>
          <a:p>
            <a:pPr marL="1079500" lvl="1" indent="-571500">
              <a:buFont typeface="+mj-lt"/>
              <a:buAutoNum type="arabicPeriod"/>
            </a:pPr>
            <a:r>
              <a:rPr lang="en-US" dirty="0">
                <a:solidFill>
                  <a:srgbClr val="C58D01">
                    <a:alpha val="10000"/>
                  </a:srgbClr>
                </a:solidFill>
                <a:latin typeface="Calibri"/>
                <a:cs typeface="Calibri"/>
              </a:rPr>
              <a:t>Evaluation Against Common Adversarial Attacks</a:t>
            </a:r>
          </a:p>
          <a:p>
            <a:pPr marL="1079500" lvl="1" indent="-571500">
              <a:buFont typeface="+mj-lt"/>
              <a:buAutoNum type="arabicPeriod"/>
            </a:pPr>
            <a:r>
              <a:rPr lang="en-US" dirty="0">
                <a:solidFill>
                  <a:srgbClr val="C58D01">
                    <a:alpha val="10000"/>
                  </a:srgbClr>
                </a:solidFill>
                <a:latin typeface="Calibri"/>
                <a:cs typeface="Calibri"/>
              </a:rPr>
              <a:t>t-SNE Visualization of Latent Features Distributions in CL</a:t>
            </a:r>
          </a:p>
          <a:p>
            <a:pPr marL="1079500" lvl="1" indent="-571500">
              <a:buFont typeface="+mj-lt"/>
              <a:buAutoNum type="arabicPeriod"/>
            </a:pPr>
            <a:r>
              <a:rPr lang="en-US" dirty="0">
                <a:solidFill>
                  <a:srgbClr val="C58D01">
                    <a:alpha val="10000"/>
                  </a:srgbClr>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alpha val="10000"/>
                  </a:srgbClr>
                </a:solidFill>
                <a:latin typeface="Calibri"/>
                <a:cs typeface="Calibri"/>
              </a:rPr>
              <a:t>Visualization of CL Model’s Features in Input Space</a:t>
            </a:r>
          </a:p>
          <a:p>
            <a:pPr marL="622300" indent="-571500">
              <a:buFont typeface="+mj-lt"/>
              <a:buAutoNum type="romanUcPeriod"/>
            </a:pPr>
            <a:r>
              <a:rPr lang="en-US" dirty="0">
                <a:solidFill>
                  <a:srgbClr val="5F2A0F">
                    <a:alpha val="10000"/>
                  </a:srgbClr>
                </a:solidFill>
                <a:latin typeface="Calibri"/>
                <a:cs typeface="Calibri"/>
              </a:rPr>
              <a:t>Conclusion</a:t>
            </a:r>
          </a:p>
        </p:txBody>
      </p:sp>
      <p:sp>
        <p:nvSpPr>
          <p:cNvPr id="4" name="Text Placeholder 2">
            <a:extLst>
              <a:ext uri="{FF2B5EF4-FFF2-40B4-BE49-F238E27FC236}">
                <a16:creationId xmlns:a16="http://schemas.microsoft.com/office/drawing/2014/main" id="{1886AD5D-9A6E-B027-3DF7-D7D7515366A6}"/>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Statement| </a:t>
            </a:r>
            <a:r>
              <a:rPr lang="en-US" sz="1400" b="1" dirty="0">
                <a:solidFill>
                  <a:schemeClr val="tx2"/>
                </a:solidFill>
                <a:latin typeface="Calibri"/>
                <a:cs typeface="Calibri"/>
              </a:rPr>
              <a:t>Our Work: </a:t>
            </a:r>
            <a:r>
              <a:rPr lang="en-US" sz="1400" b="1" dirty="0" err="1">
                <a:solidFill>
                  <a:schemeClr val="tx2"/>
                </a:solidFill>
                <a:latin typeface="Calibri"/>
                <a:cs typeface="Calibri"/>
              </a:rPr>
              <a:t>Adversarially</a:t>
            </a:r>
            <a:r>
              <a:rPr lang="en-US" sz="1400" b="1" dirty="0">
                <a:solidFill>
                  <a:schemeClr val="tx2"/>
                </a:solidFill>
                <a:latin typeface="Calibri"/>
                <a:cs typeface="Calibri"/>
              </a:rPr>
              <a:t> Diversified Rehearsal Memory </a:t>
            </a:r>
            <a:r>
              <a:rPr lang="en-US" sz="1400" dirty="0">
                <a:solidFill>
                  <a:schemeClr val="accent5"/>
                </a:solidFill>
                <a:latin typeface="Calibri"/>
                <a:cs typeface="Calibri"/>
              </a:rPr>
              <a:t>|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0159190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Google Shape;435;g22b5a1f32dd_1_1345">
                <a:extLst>
                  <a:ext uri="{FF2B5EF4-FFF2-40B4-BE49-F238E27FC236}">
                    <a16:creationId xmlns:a16="http://schemas.microsoft.com/office/drawing/2014/main" id="{1B66CF25-F802-D265-CB7B-BA65BF459071}"/>
                  </a:ext>
                </a:extLst>
              </p:cNvPr>
              <p:cNvSpPr txBox="1">
                <a:spLocks/>
              </p:cNvSpPr>
              <p:nvPr/>
            </p:nvSpPr>
            <p:spPr>
              <a:xfrm>
                <a:off x="609600" y="1835732"/>
                <a:ext cx="11150700" cy="478372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r>
                  <a:rPr lang="en-US">
                    <a:solidFill>
                      <a:srgbClr val="5F2A0F"/>
                    </a:solidFill>
                    <a:latin typeface="Calibri" panose="020F0502020204030204" pitchFamily="34" charset="0"/>
                    <a:cs typeface="Calibri" panose="020F0502020204030204" pitchFamily="34" charset="0"/>
                  </a:rPr>
                  <a:t>Fast Gradient Sign Method (FGSM) [10]</a:t>
                </a:r>
              </a:p>
              <a:p>
                <a:endParaRPr lang="en-US">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𝑎𝑑𝑣</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𝑠𝑖𝑔𝑛</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Δ</m:t>
                          </m:r>
                        </m:e>
                        <m:sub>
                          <m:r>
                            <a:rPr lang="en-US" i="1">
                              <a:latin typeface="Cambria Math" panose="02040503050406030204" pitchFamily="18" charset="0"/>
                            </a:rPr>
                            <m:t>𝑥</m:t>
                          </m:r>
                        </m:sub>
                      </m:sSub>
                      <m:r>
                        <a:rPr lang="en-US">
                          <a:latin typeface="Cambria Math" panose="02040503050406030204" pitchFamily="18" charset="0"/>
                        </a:rPr>
                        <m:t> </m:t>
                      </m:r>
                      <m:r>
                        <m:rPr>
                          <m:sty m:val="p"/>
                        </m:rPr>
                        <a:rPr lang="en-US">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oMath>
                  </m:oMathPara>
                </a14:m>
                <a:endParaRPr lang="en-US">
                  <a:latin typeface="Calibri" panose="020F0502020204030204" pitchFamily="34" charset="0"/>
                  <a:cs typeface="Calibri" panose="020F0502020204030204" pitchFamily="34" charset="0"/>
                </a:endParaRPr>
              </a:p>
            </p:txBody>
          </p:sp>
        </mc:Choice>
        <mc:Fallback xmlns="">
          <p:sp>
            <p:nvSpPr>
              <p:cNvPr id="7" name="Google Shape;435;g22b5a1f32dd_1_1345">
                <a:extLst>
                  <a:ext uri="{FF2B5EF4-FFF2-40B4-BE49-F238E27FC236}">
                    <a16:creationId xmlns:a16="http://schemas.microsoft.com/office/drawing/2014/main" id="{1B66CF25-F802-D265-CB7B-BA65BF459071}"/>
                  </a:ext>
                </a:extLst>
              </p:cNvPr>
              <p:cNvSpPr txBox="1">
                <a:spLocks noRot="1" noChangeAspect="1" noMove="1" noResize="1" noEditPoints="1" noAdjustHandles="1" noChangeArrowheads="1" noChangeShapeType="1" noTextEdit="1"/>
              </p:cNvSpPr>
              <p:nvPr/>
            </p:nvSpPr>
            <p:spPr>
              <a:xfrm>
                <a:off x="609600" y="1835732"/>
                <a:ext cx="11150700" cy="4783729"/>
              </a:xfrm>
              <a:prstGeom prst="rect">
                <a:avLst/>
              </a:prstGeom>
              <a:blipFill>
                <a:blip r:embed="rId3"/>
                <a:stretch>
                  <a:fillRect l="-601" t="-382"/>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EED76F87-E20D-1BEC-2F50-673885BC3C7D}"/>
              </a:ext>
            </a:extLst>
          </p:cNvPr>
          <p:cNvPicPr>
            <a:picLocks noChangeAspect="1"/>
          </p:cNvPicPr>
          <p:nvPr/>
        </p:nvPicPr>
        <p:blipFill>
          <a:blip r:embed="rId4"/>
          <a:stretch>
            <a:fillRect/>
          </a:stretch>
        </p:blipFill>
        <p:spPr>
          <a:xfrm>
            <a:off x="2208788" y="3539045"/>
            <a:ext cx="7774424" cy="2975473"/>
          </a:xfrm>
          <a:prstGeom prst="rect">
            <a:avLst/>
          </a:prstGeom>
        </p:spPr>
      </p:pic>
      <p:sp>
        <p:nvSpPr>
          <p:cNvPr id="8" name="Google Shape;434;g22b5a1f32dd_1_1345">
            <a:extLst>
              <a:ext uri="{FF2B5EF4-FFF2-40B4-BE49-F238E27FC236}">
                <a16:creationId xmlns:a16="http://schemas.microsoft.com/office/drawing/2014/main" id="{36F05882-4C86-EA63-1D08-FF1BE0C433FB}"/>
              </a:ext>
            </a:extLst>
          </p:cNvPr>
          <p:cNvSpPr txBox="1">
            <a:spLocks/>
          </p:cNvSpPr>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solidFill>
                  <a:srgbClr val="5F2A0F"/>
                </a:solidFill>
                <a:latin typeface="Calibri"/>
                <a:cs typeface="Calibri"/>
              </a:rPr>
              <a:t>Adversarial Attacks (Quick Refresher)</a:t>
            </a:r>
          </a:p>
          <a:p>
            <a:endParaRPr lang="en-US" sz="3600" dirty="0">
              <a:solidFill>
                <a:srgbClr val="5F2A0F"/>
              </a:solidFill>
              <a:latin typeface="Calibri"/>
              <a:cs typeface="Calibri"/>
            </a:endParaRPr>
          </a:p>
        </p:txBody>
      </p:sp>
      <p:sp>
        <p:nvSpPr>
          <p:cNvPr id="3" name="Text Placeholder 2">
            <a:extLst>
              <a:ext uri="{FF2B5EF4-FFF2-40B4-BE49-F238E27FC236}">
                <a16:creationId xmlns:a16="http://schemas.microsoft.com/office/drawing/2014/main" id="{07B07E7E-3B84-2B6C-6FF0-18B7ED02F5F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Statement| </a:t>
            </a:r>
            <a:r>
              <a:rPr lang="en-US" sz="1400" b="1" dirty="0">
                <a:solidFill>
                  <a:schemeClr val="tx2"/>
                </a:solidFill>
                <a:latin typeface="Calibri"/>
                <a:cs typeface="Calibri"/>
              </a:rPr>
              <a:t>Our Work: </a:t>
            </a:r>
            <a:r>
              <a:rPr lang="en-US" sz="1400" b="1" dirty="0" err="1">
                <a:solidFill>
                  <a:schemeClr val="tx2"/>
                </a:solidFill>
                <a:latin typeface="Calibri"/>
                <a:cs typeface="Calibri"/>
              </a:rPr>
              <a:t>Adversarially</a:t>
            </a:r>
            <a:r>
              <a:rPr lang="en-US" sz="1400" b="1" dirty="0">
                <a:solidFill>
                  <a:schemeClr val="tx2"/>
                </a:solidFill>
                <a:latin typeface="Calibri"/>
                <a:cs typeface="Calibri"/>
              </a:rPr>
              <a:t> Diversified Rehearsal Memory </a:t>
            </a:r>
            <a:r>
              <a:rPr lang="en-US" sz="1400" dirty="0">
                <a:solidFill>
                  <a:schemeClr val="accent5"/>
                </a:solidFill>
                <a:latin typeface="Calibri"/>
                <a:cs typeface="Calibri"/>
              </a:rPr>
              <a:t>|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77475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53638BC3-9482-6A32-AB24-DBC2C17A40A4}"/>
              </a:ext>
            </a:extLst>
          </p:cNvPr>
          <p:cNvGrpSpPr/>
          <p:nvPr/>
        </p:nvGrpSpPr>
        <p:grpSpPr>
          <a:xfrm>
            <a:off x="6072571" y="3025280"/>
            <a:ext cx="2862797" cy="2974278"/>
            <a:chOff x="6072571" y="3025280"/>
            <a:chExt cx="2862797" cy="2974278"/>
          </a:xfrm>
        </p:grpSpPr>
        <p:sp>
          <p:nvSpPr>
            <p:cNvPr id="29" name="TextBox 28">
              <a:extLst>
                <a:ext uri="{FF2B5EF4-FFF2-40B4-BE49-F238E27FC236}">
                  <a16:creationId xmlns:a16="http://schemas.microsoft.com/office/drawing/2014/main" id="{5EB1153E-80D9-B73B-4A71-3AB90F9BD8CF}"/>
                </a:ext>
              </a:extLst>
            </p:cNvPr>
            <p:cNvSpPr txBox="1"/>
            <p:nvPr/>
          </p:nvSpPr>
          <p:spPr>
            <a:xfrm>
              <a:off x="6757099" y="5661004"/>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Shifts</a:t>
              </a:r>
            </a:p>
          </p:txBody>
        </p:sp>
        <p:pic>
          <p:nvPicPr>
            <p:cNvPr id="40" name="Picture 39">
              <a:extLst>
                <a:ext uri="{FF2B5EF4-FFF2-40B4-BE49-F238E27FC236}">
                  <a16:creationId xmlns:a16="http://schemas.microsoft.com/office/drawing/2014/main" id="{8FB9F85D-3FD0-5C4C-1C27-C60CD75657A1}"/>
                </a:ext>
              </a:extLst>
            </p:cNvPr>
            <p:cNvPicPr>
              <a:picLocks noChangeAspect="1"/>
            </p:cNvPicPr>
            <p:nvPr/>
          </p:nvPicPr>
          <p:blipFill>
            <a:blip r:embed="rId3"/>
            <a:stretch>
              <a:fillRect/>
            </a:stretch>
          </p:blipFill>
          <p:spPr>
            <a:xfrm>
              <a:off x="6072571" y="3025280"/>
              <a:ext cx="2862797" cy="2717348"/>
            </a:xfrm>
            <a:prstGeom prst="rect">
              <a:avLst/>
            </a:prstGeom>
          </p:spPr>
        </p:pic>
      </p:grpSp>
      <p:sp>
        <p:nvSpPr>
          <p:cNvPr id="50" name="Rectangle 49">
            <a:extLst>
              <a:ext uri="{FF2B5EF4-FFF2-40B4-BE49-F238E27FC236}">
                <a16:creationId xmlns:a16="http://schemas.microsoft.com/office/drawing/2014/main" id="{C6FE1595-C6A8-488C-6CC7-4304C432C0C3}"/>
              </a:ext>
            </a:extLst>
          </p:cNvPr>
          <p:cNvSpPr/>
          <p:nvPr/>
        </p:nvSpPr>
        <p:spPr>
          <a:xfrm>
            <a:off x="6411417" y="3341517"/>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674083C-05F2-054E-F43C-1F7E3B365A8C}"/>
              </a:ext>
            </a:extLst>
          </p:cNvPr>
          <p:cNvGrpSpPr/>
          <p:nvPr/>
        </p:nvGrpSpPr>
        <p:grpSpPr>
          <a:xfrm>
            <a:off x="8894196" y="2937497"/>
            <a:ext cx="2882104" cy="3062061"/>
            <a:chOff x="8894196" y="2937497"/>
            <a:chExt cx="2882104" cy="3062061"/>
          </a:xfrm>
        </p:grpSpPr>
        <p:pic>
          <p:nvPicPr>
            <p:cNvPr id="42" name="Picture 41">
              <a:extLst>
                <a:ext uri="{FF2B5EF4-FFF2-40B4-BE49-F238E27FC236}">
                  <a16:creationId xmlns:a16="http://schemas.microsoft.com/office/drawing/2014/main" id="{B28946DC-390F-4110-2442-0AAF48C52283}"/>
                </a:ext>
              </a:extLst>
            </p:cNvPr>
            <p:cNvPicPr>
              <a:picLocks noChangeAspect="1"/>
            </p:cNvPicPr>
            <p:nvPr/>
          </p:nvPicPr>
          <p:blipFill>
            <a:blip r:embed="rId4"/>
            <a:stretch>
              <a:fillRect/>
            </a:stretch>
          </p:blipFill>
          <p:spPr>
            <a:xfrm>
              <a:off x="8894196" y="2937497"/>
              <a:ext cx="2882104" cy="2719582"/>
            </a:xfrm>
            <a:prstGeom prst="rect">
              <a:avLst/>
            </a:prstGeom>
          </p:spPr>
        </p:pic>
        <p:sp>
          <p:nvSpPr>
            <p:cNvPr id="54" name="TextBox 53">
              <a:extLst>
                <a:ext uri="{FF2B5EF4-FFF2-40B4-BE49-F238E27FC236}">
                  <a16:creationId xmlns:a16="http://schemas.microsoft.com/office/drawing/2014/main" id="{FC2C58CE-A9D5-6F76-C24F-6C04720BBB5D}"/>
                </a:ext>
              </a:extLst>
            </p:cNvPr>
            <p:cNvSpPr txBox="1"/>
            <p:nvPr/>
          </p:nvSpPr>
          <p:spPr>
            <a:xfrm>
              <a:off x="8905455" y="5661004"/>
              <a:ext cx="2661923"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Stable &amp; No-Shifts</a:t>
              </a:r>
            </a:p>
          </p:txBody>
        </p:sp>
      </p:grpSp>
      <p:grpSp>
        <p:nvGrpSpPr>
          <p:cNvPr id="65" name="Group 64">
            <a:extLst>
              <a:ext uri="{FF2B5EF4-FFF2-40B4-BE49-F238E27FC236}">
                <a16:creationId xmlns:a16="http://schemas.microsoft.com/office/drawing/2014/main" id="{E3807C9E-9D18-86A7-87F2-A40EBBC8C16A}"/>
              </a:ext>
            </a:extLst>
          </p:cNvPr>
          <p:cNvGrpSpPr/>
          <p:nvPr/>
        </p:nvGrpSpPr>
        <p:grpSpPr>
          <a:xfrm>
            <a:off x="415600" y="2395847"/>
            <a:ext cx="11456423" cy="3568606"/>
            <a:chOff x="415600" y="2395847"/>
            <a:chExt cx="11456423" cy="3568606"/>
          </a:xfrm>
        </p:grpSpPr>
        <p:grpSp>
          <p:nvGrpSpPr>
            <p:cNvPr id="64" name="Group 63">
              <a:extLst>
                <a:ext uri="{FF2B5EF4-FFF2-40B4-BE49-F238E27FC236}">
                  <a16:creationId xmlns:a16="http://schemas.microsoft.com/office/drawing/2014/main" id="{6DFD2D37-B2EF-9613-970B-F9AE42D058CE}"/>
                </a:ext>
              </a:extLst>
            </p:cNvPr>
            <p:cNvGrpSpPr/>
            <p:nvPr/>
          </p:nvGrpSpPr>
          <p:grpSpPr>
            <a:xfrm>
              <a:off x="415600" y="2395847"/>
              <a:ext cx="11456423" cy="3230052"/>
              <a:chOff x="415600" y="2395847"/>
              <a:chExt cx="11456423" cy="3230052"/>
            </a:xfrm>
          </p:grpSpPr>
          <p:grpSp>
            <p:nvGrpSpPr>
              <p:cNvPr id="6" name="Group 5">
                <a:extLst>
                  <a:ext uri="{FF2B5EF4-FFF2-40B4-BE49-F238E27FC236}">
                    <a16:creationId xmlns:a16="http://schemas.microsoft.com/office/drawing/2014/main" id="{0BAF7EF8-EE3B-B4AC-5BD6-4AED3F8291CF}"/>
                  </a:ext>
                </a:extLst>
              </p:cNvPr>
              <p:cNvGrpSpPr/>
              <p:nvPr/>
            </p:nvGrpSpPr>
            <p:grpSpPr>
              <a:xfrm>
                <a:off x="415600" y="2395847"/>
                <a:ext cx="11456423" cy="541650"/>
                <a:chOff x="828067" y="6647533"/>
                <a:chExt cx="7909470" cy="373957"/>
              </a:xfrm>
            </p:grpSpPr>
            <p:pic>
              <p:nvPicPr>
                <p:cNvPr id="7" name="Picture 6" descr="A red dot diagram on a white background&#10;&#10;Description automatically generated">
                  <a:extLst>
                    <a:ext uri="{FF2B5EF4-FFF2-40B4-BE49-F238E27FC236}">
                      <a16:creationId xmlns:a16="http://schemas.microsoft.com/office/drawing/2014/main" id="{ED961F50-F803-3BD0-1119-0F18B62BD1D2}"/>
                    </a:ext>
                  </a:extLst>
                </p:cNvPr>
                <p:cNvPicPr>
                  <a:picLocks noChangeAspect="1"/>
                </p:cNvPicPr>
                <p:nvPr/>
              </p:nvPicPr>
              <p:blipFill rotWithShape="1">
                <a:blip r:embed="rId5"/>
                <a:srcRect l="398" t="93802" r="353" b="1282"/>
                <a:stretch/>
              </p:blipFill>
              <p:spPr>
                <a:xfrm>
                  <a:off x="828067" y="6647533"/>
                  <a:ext cx="7909469" cy="181504"/>
                </a:xfrm>
                <a:prstGeom prst="rect">
                  <a:avLst/>
                </a:prstGeom>
              </p:spPr>
            </p:pic>
            <p:pic>
              <p:nvPicPr>
                <p:cNvPr id="8" name="Picture 7" descr="A blue dotted map of the world&#10;&#10;Description automatically generated with medium confidence">
                  <a:extLst>
                    <a:ext uri="{FF2B5EF4-FFF2-40B4-BE49-F238E27FC236}">
                      <a16:creationId xmlns:a16="http://schemas.microsoft.com/office/drawing/2014/main" id="{0803C4E5-97C1-9C4C-CA44-28AC2B6D45E3}"/>
                    </a:ext>
                  </a:extLst>
                </p:cNvPr>
                <p:cNvPicPr>
                  <a:picLocks noChangeAspect="1"/>
                </p:cNvPicPr>
                <p:nvPr/>
              </p:nvPicPr>
              <p:blipFill rotWithShape="1">
                <a:blip r:embed="rId6"/>
                <a:srcRect l="398" t="93746" r="353" b="1277"/>
                <a:stretch/>
              </p:blipFill>
              <p:spPr>
                <a:xfrm>
                  <a:off x="828068" y="6817001"/>
                  <a:ext cx="7909469" cy="204489"/>
                </a:xfrm>
                <a:prstGeom prst="rect">
                  <a:avLst/>
                </a:prstGeom>
              </p:spPr>
            </p:pic>
          </p:grpSp>
          <p:pic>
            <p:nvPicPr>
              <p:cNvPr id="35" name="Picture 34">
                <a:extLst>
                  <a:ext uri="{FF2B5EF4-FFF2-40B4-BE49-F238E27FC236}">
                    <a16:creationId xmlns:a16="http://schemas.microsoft.com/office/drawing/2014/main" id="{4AB4B259-E416-D6C1-11BA-7238E0A9F00C}"/>
                  </a:ext>
                </a:extLst>
              </p:cNvPr>
              <p:cNvPicPr>
                <a:picLocks noChangeAspect="1"/>
              </p:cNvPicPr>
              <p:nvPr/>
            </p:nvPicPr>
            <p:blipFill>
              <a:blip r:embed="rId7"/>
              <a:stretch>
                <a:fillRect/>
              </a:stretch>
            </p:blipFill>
            <p:spPr>
              <a:xfrm>
                <a:off x="435024" y="2960536"/>
                <a:ext cx="2862796" cy="2665363"/>
              </a:xfrm>
              <a:prstGeom prst="rect">
                <a:avLst/>
              </a:prstGeom>
            </p:spPr>
          </p:pic>
        </p:grpSp>
        <p:sp>
          <p:nvSpPr>
            <p:cNvPr id="57" name="TextBox 56">
              <a:extLst>
                <a:ext uri="{FF2B5EF4-FFF2-40B4-BE49-F238E27FC236}">
                  <a16:creationId xmlns:a16="http://schemas.microsoft.com/office/drawing/2014/main" id="{F8EA1BE6-EA22-050F-2C16-06901328C38F}"/>
                </a:ext>
              </a:extLst>
            </p:cNvPr>
            <p:cNvSpPr txBox="1"/>
            <p:nvPr/>
          </p:nvSpPr>
          <p:spPr>
            <a:xfrm>
              <a:off x="1232119" y="5625899"/>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Ideal</a:t>
              </a:r>
            </a:p>
          </p:txBody>
        </p:sp>
      </p:grpSp>
      <p:grpSp>
        <p:nvGrpSpPr>
          <p:cNvPr id="61" name="Group 60">
            <a:extLst>
              <a:ext uri="{FF2B5EF4-FFF2-40B4-BE49-F238E27FC236}">
                <a16:creationId xmlns:a16="http://schemas.microsoft.com/office/drawing/2014/main" id="{1736A7CC-73C6-B4FC-9DD2-1A24B00759FB}"/>
              </a:ext>
            </a:extLst>
          </p:cNvPr>
          <p:cNvGrpSpPr/>
          <p:nvPr/>
        </p:nvGrpSpPr>
        <p:grpSpPr>
          <a:xfrm>
            <a:off x="869436" y="3341517"/>
            <a:ext cx="2370745" cy="2047766"/>
            <a:chOff x="869436" y="3341517"/>
            <a:chExt cx="2370745" cy="2047766"/>
          </a:xfrm>
        </p:grpSpPr>
        <p:sp>
          <p:nvSpPr>
            <p:cNvPr id="47" name="Rectangle 46">
              <a:extLst>
                <a:ext uri="{FF2B5EF4-FFF2-40B4-BE49-F238E27FC236}">
                  <a16:creationId xmlns:a16="http://schemas.microsoft.com/office/drawing/2014/main" id="{3F506B53-24BA-047C-C8DA-3E4AD4608598}"/>
                </a:ext>
              </a:extLst>
            </p:cNvPr>
            <p:cNvSpPr/>
            <p:nvPr/>
          </p:nvSpPr>
          <p:spPr>
            <a:xfrm>
              <a:off x="869436" y="3341517"/>
              <a:ext cx="2370745" cy="2037418"/>
            </a:xfrm>
            <a:prstGeom prst="rect">
              <a:avLst/>
            </a:prstGeom>
            <a:noFill/>
            <a:ln w="41275">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E1490917-ED41-106A-D75E-099D020EB00F}"/>
                </a:ext>
              </a:extLst>
            </p:cNvPr>
            <p:cNvCxnSpPr>
              <a:cxnSpLocks/>
            </p:cNvCxnSpPr>
            <p:nvPr/>
          </p:nvCxnSpPr>
          <p:spPr>
            <a:xfrm flipH="1">
              <a:off x="1806349" y="3351865"/>
              <a:ext cx="60073" cy="2037418"/>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49CCB23-5D0F-4F82-CF6E-FF87923C6691}"/>
              </a:ext>
            </a:extLst>
          </p:cNvPr>
          <p:cNvGrpSpPr/>
          <p:nvPr/>
        </p:nvGrpSpPr>
        <p:grpSpPr>
          <a:xfrm>
            <a:off x="3283421" y="3030691"/>
            <a:ext cx="2857095" cy="2968867"/>
            <a:chOff x="3283421" y="3030691"/>
            <a:chExt cx="2857095" cy="2968867"/>
          </a:xfrm>
        </p:grpSpPr>
        <p:pic>
          <p:nvPicPr>
            <p:cNvPr id="41" name="Picture 40">
              <a:extLst>
                <a:ext uri="{FF2B5EF4-FFF2-40B4-BE49-F238E27FC236}">
                  <a16:creationId xmlns:a16="http://schemas.microsoft.com/office/drawing/2014/main" id="{78035069-49D7-A1F0-9CD1-1C4141B35143}"/>
                </a:ext>
              </a:extLst>
            </p:cNvPr>
            <p:cNvPicPr>
              <a:picLocks noChangeAspect="1"/>
            </p:cNvPicPr>
            <p:nvPr/>
          </p:nvPicPr>
          <p:blipFill>
            <a:blip r:embed="rId8"/>
            <a:stretch>
              <a:fillRect/>
            </a:stretch>
          </p:blipFill>
          <p:spPr>
            <a:xfrm>
              <a:off x="3283421" y="3030691"/>
              <a:ext cx="2857095" cy="2711936"/>
            </a:xfrm>
            <a:prstGeom prst="rect">
              <a:avLst/>
            </a:prstGeom>
          </p:spPr>
        </p:pic>
        <p:sp>
          <p:nvSpPr>
            <p:cNvPr id="49" name="TextBox 48">
              <a:extLst>
                <a:ext uri="{FF2B5EF4-FFF2-40B4-BE49-F238E27FC236}">
                  <a16:creationId xmlns:a16="http://schemas.microsoft.com/office/drawing/2014/main" id="{E43A23DB-E862-4287-6215-358E0BE7EF63}"/>
                </a:ext>
              </a:extLst>
            </p:cNvPr>
            <p:cNvSpPr txBox="1"/>
            <p:nvPr/>
          </p:nvSpPr>
          <p:spPr>
            <a:xfrm>
              <a:off x="3889279" y="5661004"/>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Overlapping</a:t>
              </a:r>
            </a:p>
          </p:txBody>
        </p:sp>
      </p:grpSp>
      <p:grpSp>
        <p:nvGrpSpPr>
          <p:cNvPr id="67" name="Group 66">
            <a:extLst>
              <a:ext uri="{FF2B5EF4-FFF2-40B4-BE49-F238E27FC236}">
                <a16:creationId xmlns:a16="http://schemas.microsoft.com/office/drawing/2014/main" id="{A29ACF37-22BD-DE86-60D0-4CC555406B97}"/>
              </a:ext>
            </a:extLst>
          </p:cNvPr>
          <p:cNvGrpSpPr/>
          <p:nvPr/>
        </p:nvGrpSpPr>
        <p:grpSpPr>
          <a:xfrm>
            <a:off x="3378177" y="3351865"/>
            <a:ext cx="2778438" cy="2037418"/>
            <a:chOff x="3378177" y="3351865"/>
            <a:chExt cx="2778438" cy="2037418"/>
          </a:xfrm>
        </p:grpSpPr>
        <p:sp>
          <p:nvSpPr>
            <p:cNvPr id="62" name="Oval 61">
              <a:extLst>
                <a:ext uri="{FF2B5EF4-FFF2-40B4-BE49-F238E27FC236}">
                  <a16:creationId xmlns:a16="http://schemas.microsoft.com/office/drawing/2014/main" id="{19E0BCFD-9F61-87DE-FBC2-3B7EF8147205}"/>
                </a:ext>
              </a:extLst>
            </p:cNvPr>
            <p:cNvSpPr/>
            <p:nvPr/>
          </p:nvSpPr>
          <p:spPr>
            <a:xfrm rot="18900000">
              <a:off x="3378177" y="4127844"/>
              <a:ext cx="2778438" cy="484518"/>
            </a:xfrm>
            <a:prstGeom prst="ellipse">
              <a:avLst/>
            </a:prstGeom>
            <a:noFill/>
            <a:ln w="25400">
              <a:solidFill>
                <a:srgbClr val="0D8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07302BD-B7AD-FF9B-FAAD-8211D3BBD60A}"/>
                </a:ext>
              </a:extLst>
            </p:cNvPr>
            <p:cNvSpPr/>
            <p:nvPr/>
          </p:nvSpPr>
          <p:spPr>
            <a:xfrm>
              <a:off x="3603899" y="3351865"/>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60EFC3A-83B2-7A9D-D1A7-6DF07D2D515D}"/>
              </a:ext>
            </a:extLst>
          </p:cNvPr>
          <p:cNvGrpSpPr/>
          <p:nvPr/>
        </p:nvGrpSpPr>
        <p:grpSpPr>
          <a:xfrm>
            <a:off x="9206269" y="3319481"/>
            <a:ext cx="2288405" cy="2059454"/>
            <a:chOff x="9206269" y="3319481"/>
            <a:chExt cx="2288405" cy="2059454"/>
          </a:xfrm>
        </p:grpSpPr>
        <p:cxnSp>
          <p:nvCxnSpPr>
            <p:cNvPr id="71" name="Straight Connector 70">
              <a:extLst>
                <a:ext uri="{FF2B5EF4-FFF2-40B4-BE49-F238E27FC236}">
                  <a16:creationId xmlns:a16="http://schemas.microsoft.com/office/drawing/2014/main" id="{A59EA5B0-0ECC-2B99-2901-BEC35902A1A6}"/>
                </a:ext>
              </a:extLst>
            </p:cNvPr>
            <p:cNvCxnSpPr>
              <a:cxnSpLocks/>
            </p:cNvCxnSpPr>
            <p:nvPr/>
          </p:nvCxnSpPr>
          <p:spPr>
            <a:xfrm flipH="1">
              <a:off x="10265724" y="3351865"/>
              <a:ext cx="60073" cy="2027070"/>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4DEC22F-6ABA-A238-0AAE-E28E73F73604}"/>
                </a:ext>
              </a:extLst>
            </p:cNvPr>
            <p:cNvSpPr/>
            <p:nvPr/>
          </p:nvSpPr>
          <p:spPr>
            <a:xfrm>
              <a:off x="9206269" y="3319481"/>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Google Shape;653;g22b5a1f32dd_1_1055">
            <a:extLst>
              <a:ext uri="{FF2B5EF4-FFF2-40B4-BE49-F238E27FC236}">
                <a16:creationId xmlns:a16="http://schemas.microsoft.com/office/drawing/2014/main" id="{83C1E6BE-FD17-C906-5132-024EDD62ABA5}"/>
              </a:ext>
            </a:extLst>
          </p:cNvPr>
          <p:cNvSpPr txBox="1">
            <a:spLocks noGrp="1"/>
          </p:cNvSpPr>
          <p:nvPr>
            <p:ph type="title"/>
          </p:nvPr>
        </p:nvSpPr>
        <p:spPr>
          <a:xfrm>
            <a:off x="415600" y="665687"/>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Idea Illustration: </a:t>
            </a:r>
            <a:r>
              <a:rPr lang="en-US" sz="4000" dirty="0" err="1">
                <a:solidFill>
                  <a:srgbClr val="5F2A0F"/>
                </a:solidFill>
                <a:latin typeface="Calibri" panose="020F0502020204030204" pitchFamily="34" charset="0"/>
                <a:cs typeface="Calibri" panose="020F0502020204030204" pitchFamily="34" charset="0"/>
              </a:rPr>
              <a:t>Adversarially</a:t>
            </a:r>
            <a:r>
              <a:rPr lang="en-US" sz="4000" dirty="0">
                <a:solidFill>
                  <a:srgbClr val="5F2A0F"/>
                </a:solidFill>
                <a:latin typeface="Calibri" panose="020F0502020204030204" pitchFamily="34" charset="0"/>
                <a:cs typeface="Calibri" panose="020F0502020204030204" pitchFamily="34" charset="0"/>
              </a:rPr>
              <a:t> Diversified Rehearsal Memory</a:t>
            </a:r>
            <a:endParaRPr sz="4000" dirty="0">
              <a:solidFill>
                <a:srgbClr val="5F2A0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74E64E7-75B9-0EA9-FC4A-5B1458F8AF8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Statement| </a:t>
            </a:r>
            <a:r>
              <a:rPr lang="en-US" sz="1400" b="1" dirty="0">
                <a:solidFill>
                  <a:schemeClr val="tx2"/>
                </a:solidFill>
                <a:latin typeface="Calibri"/>
                <a:cs typeface="Calibri"/>
              </a:rPr>
              <a:t>Our Work: </a:t>
            </a:r>
            <a:r>
              <a:rPr lang="en-US" sz="1400" b="1" dirty="0" err="1">
                <a:solidFill>
                  <a:schemeClr val="tx2"/>
                </a:solidFill>
                <a:latin typeface="Calibri"/>
                <a:cs typeface="Calibri"/>
              </a:rPr>
              <a:t>Adversarially</a:t>
            </a:r>
            <a:r>
              <a:rPr lang="en-US" sz="1400" b="1" dirty="0">
                <a:solidFill>
                  <a:schemeClr val="tx2"/>
                </a:solidFill>
                <a:latin typeface="Calibri"/>
                <a:cs typeface="Calibri"/>
              </a:rPr>
              <a:t> Diversified Rehearsal Memory </a:t>
            </a:r>
            <a:r>
              <a:rPr lang="en-US" sz="1400" dirty="0">
                <a:solidFill>
                  <a:schemeClr val="accent5"/>
                </a:solidFill>
                <a:latin typeface="Calibri"/>
                <a:cs typeface="Calibri"/>
              </a:rPr>
              <a:t>|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9711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29" name="Group 128">
            <a:extLst>
              <a:ext uri="{FF2B5EF4-FFF2-40B4-BE49-F238E27FC236}">
                <a16:creationId xmlns:a16="http://schemas.microsoft.com/office/drawing/2014/main" id="{0B9DF3A4-2564-248A-FCEF-922297E9526A}"/>
              </a:ext>
            </a:extLst>
          </p:cNvPr>
          <p:cNvGrpSpPr/>
          <p:nvPr/>
        </p:nvGrpSpPr>
        <p:grpSpPr>
          <a:xfrm>
            <a:off x="730271" y="1737545"/>
            <a:ext cx="11456422" cy="5076101"/>
            <a:chOff x="730271" y="1792409"/>
            <a:chExt cx="11456422" cy="5076101"/>
          </a:xfrm>
        </p:grpSpPr>
        <p:sp>
          <p:nvSpPr>
            <p:cNvPr id="51" name="TextBox 50">
              <a:extLst>
                <a:ext uri="{FF2B5EF4-FFF2-40B4-BE49-F238E27FC236}">
                  <a16:creationId xmlns:a16="http://schemas.microsoft.com/office/drawing/2014/main" id="{CE9876FF-F003-9AB9-F75A-4DF770476BF7}"/>
                </a:ext>
              </a:extLst>
            </p:cNvPr>
            <p:cNvSpPr txBox="1"/>
            <p:nvPr/>
          </p:nvSpPr>
          <p:spPr>
            <a:xfrm>
              <a:off x="1517797" y="6406845"/>
              <a:ext cx="4365809" cy="461665"/>
            </a:xfrm>
            <a:prstGeom prst="rect">
              <a:avLst/>
            </a:prstGeom>
            <a:noFill/>
          </p:spPr>
          <p:txBody>
            <a:bodyPr wrap="square" rtlCol="0">
              <a:spAutoFit/>
            </a:bodyPr>
            <a:lstStyle/>
            <a:p>
              <a:pPr algn="ctr"/>
              <a:r>
                <a:rPr lang="en-US" sz="1200" dirty="0">
                  <a:solidFill>
                    <a:schemeClr val="tx1"/>
                  </a:solidFill>
                  <a:latin typeface="Calibri" panose="020F0502020204030204" pitchFamily="34" charset="0"/>
                  <a:cs typeface="Calibri" panose="020F0502020204030204" pitchFamily="34" charset="0"/>
                </a:rPr>
                <a:t>t-SNE visualization showing the dispersion of 'airplane' class features under increasing adversarial perturbations</a:t>
              </a:r>
            </a:p>
          </p:txBody>
        </p:sp>
        <p:grpSp>
          <p:nvGrpSpPr>
            <p:cNvPr id="128" name="Group 127">
              <a:extLst>
                <a:ext uri="{FF2B5EF4-FFF2-40B4-BE49-F238E27FC236}">
                  <a16:creationId xmlns:a16="http://schemas.microsoft.com/office/drawing/2014/main" id="{384E5F05-AF9B-354D-4F45-2354D49A0603}"/>
                </a:ext>
              </a:extLst>
            </p:cNvPr>
            <p:cNvGrpSpPr/>
            <p:nvPr/>
          </p:nvGrpSpPr>
          <p:grpSpPr>
            <a:xfrm>
              <a:off x="730271" y="1792409"/>
              <a:ext cx="11456422" cy="4705392"/>
              <a:chOff x="730271" y="1792409"/>
              <a:chExt cx="11456422" cy="4705392"/>
            </a:xfrm>
          </p:grpSpPr>
          <p:pic>
            <p:nvPicPr>
              <p:cNvPr id="3" name="Picture 2" descr="A graph of a plane&#10;&#10;Description automatically generated with medium confidence">
                <a:extLst>
                  <a:ext uri="{FF2B5EF4-FFF2-40B4-BE49-F238E27FC236}">
                    <a16:creationId xmlns:a16="http://schemas.microsoft.com/office/drawing/2014/main" id="{C4DA133A-2343-9E9F-207D-118545E4A3B6}"/>
                  </a:ext>
                </a:extLst>
              </p:cNvPr>
              <p:cNvPicPr>
                <a:picLocks noChangeAspect="1"/>
              </p:cNvPicPr>
              <p:nvPr/>
            </p:nvPicPr>
            <p:blipFill>
              <a:blip r:embed="rId3"/>
              <a:stretch>
                <a:fillRect/>
              </a:stretch>
            </p:blipFill>
            <p:spPr>
              <a:xfrm>
                <a:off x="1517797" y="2252979"/>
                <a:ext cx="4412642" cy="4244822"/>
              </a:xfrm>
              <a:prstGeom prst="rect">
                <a:avLst/>
              </a:prstGeom>
            </p:spPr>
          </p:pic>
          <p:pic>
            <p:nvPicPr>
              <p:cNvPr id="63" name="Picture 62" descr="A blue dotted map of the world&#10;&#10;Description automatically generated with medium confidence">
                <a:extLst>
                  <a:ext uri="{FF2B5EF4-FFF2-40B4-BE49-F238E27FC236}">
                    <a16:creationId xmlns:a16="http://schemas.microsoft.com/office/drawing/2014/main" id="{92566CC4-1FBD-7CAF-94F3-D99DF2C69201}"/>
                  </a:ext>
                </a:extLst>
              </p:cNvPr>
              <p:cNvPicPr>
                <a:picLocks noChangeAspect="1"/>
              </p:cNvPicPr>
              <p:nvPr/>
            </p:nvPicPr>
            <p:blipFill rotWithShape="1">
              <a:blip r:embed="rId4"/>
              <a:srcRect l="398" t="93746" r="353" b="1277"/>
              <a:stretch/>
            </p:blipFill>
            <p:spPr>
              <a:xfrm>
                <a:off x="730271" y="1792409"/>
                <a:ext cx="11456422" cy="296188"/>
              </a:xfrm>
              <a:prstGeom prst="rect">
                <a:avLst/>
              </a:prstGeom>
            </p:spPr>
          </p:pic>
        </p:grpSp>
      </p:grpSp>
      <p:grpSp>
        <p:nvGrpSpPr>
          <p:cNvPr id="37" name="Group 36">
            <a:extLst>
              <a:ext uri="{FF2B5EF4-FFF2-40B4-BE49-F238E27FC236}">
                <a16:creationId xmlns:a16="http://schemas.microsoft.com/office/drawing/2014/main" id="{21846D1F-1B30-BD27-1670-38FE10EDC77E}"/>
              </a:ext>
            </a:extLst>
          </p:cNvPr>
          <p:cNvGrpSpPr/>
          <p:nvPr/>
        </p:nvGrpSpPr>
        <p:grpSpPr>
          <a:xfrm>
            <a:off x="1757886" y="3358804"/>
            <a:ext cx="879097" cy="2165056"/>
            <a:chOff x="6988839" y="2895897"/>
            <a:chExt cx="809287" cy="1993126"/>
          </a:xfrm>
        </p:grpSpPr>
        <p:pic>
          <p:nvPicPr>
            <p:cNvPr id="8" name="Picture 7">
              <a:extLst>
                <a:ext uri="{FF2B5EF4-FFF2-40B4-BE49-F238E27FC236}">
                  <a16:creationId xmlns:a16="http://schemas.microsoft.com/office/drawing/2014/main" id="{332624B1-904E-112F-DCA8-8719F0F252E6}"/>
                </a:ext>
              </a:extLst>
            </p:cNvPr>
            <p:cNvPicPr>
              <a:picLocks noChangeAspect="1"/>
            </p:cNvPicPr>
            <p:nvPr/>
          </p:nvPicPr>
          <p:blipFill rotWithShape="1">
            <a:blip r:embed="rId5"/>
            <a:srcRect l="22401" t="31025" r="39034" b="30097"/>
            <a:stretch/>
          </p:blipFill>
          <p:spPr>
            <a:xfrm>
              <a:off x="6988839" y="3787539"/>
              <a:ext cx="809287" cy="815885"/>
            </a:xfrm>
            <a:prstGeom prst="rect">
              <a:avLst/>
            </a:prstGeom>
            <a:ln w="3175">
              <a:solidFill>
                <a:schemeClr val="tx1">
                  <a:alpha val="50000"/>
                </a:schemeClr>
              </a:solidFill>
            </a:ln>
          </p:spPr>
        </p:pic>
        <p:grpSp>
          <p:nvGrpSpPr>
            <p:cNvPr id="10" name="Group 9">
              <a:extLst>
                <a:ext uri="{FF2B5EF4-FFF2-40B4-BE49-F238E27FC236}">
                  <a16:creationId xmlns:a16="http://schemas.microsoft.com/office/drawing/2014/main" id="{C8E2556D-65F6-839C-71C0-921FC0380892}"/>
                </a:ext>
              </a:extLst>
            </p:cNvPr>
            <p:cNvGrpSpPr/>
            <p:nvPr/>
          </p:nvGrpSpPr>
          <p:grpSpPr>
            <a:xfrm rot="9900000" flipH="1">
              <a:off x="7194618" y="2895897"/>
              <a:ext cx="294070" cy="952450"/>
              <a:chOff x="7988040" y="2645288"/>
              <a:chExt cx="508190" cy="1560959"/>
            </a:xfrm>
          </p:grpSpPr>
          <p:sp>
            <p:nvSpPr>
              <p:cNvPr id="32" name="Freeform 31">
                <a:extLst>
                  <a:ext uri="{FF2B5EF4-FFF2-40B4-BE49-F238E27FC236}">
                    <a16:creationId xmlns:a16="http://schemas.microsoft.com/office/drawing/2014/main" id="{55DAA3E3-10EF-B1CE-B36D-E46E32B1541F}"/>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riangle 32">
                <a:extLst>
                  <a:ext uri="{FF2B5EF4-FFF2-40B4-BE49-F238E27FC236}">
                    <a16:creationId xmlns:a16="http://schemas.microsoft.com/office/drawing/2014/main" id="{D62743F6-F690-BFEA-706F-7738CDA00E06}"/>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591033-7E5D-0491-918D-0F101B1ADB52}"/>
                    </a:ext>
                  </a:extLst>
                </p:cNvPr>
                <p:cNvSpPr txBox="1"/>
                <p:nvPr/>
              </p:nvSpPr>
              <p:spPr>
                <a:xfrm>
                  <a:off x="7391372" y="4657806"/>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16</m:t>
                            </m:r>
                          </m:num>
                          <m:den>
                            <m:r>
                              <a:rPr lang="en-US" sz="800" i="1">
                                <a:latin typeface="Cambria Math" panose="02040503050406030204" pitchFamily="18" charset="0"/>
                              </a:rPr>
                              <m:t>255</m:t>
                            </m:r>
                          </m:den>
                        </m:f>
                      </m:oMath>
                    </m:oMathPara>
                  </a14:m>
                  <a:endParaRPr lang="en-US" sz="800"/>
                </a:p>
              </p:txBody>
            </p:sp>
          </mc:Choice>
          <mc:Fallback xmlns="">
            <p:sp>
              <p:nvSpPr>
                <p:cNvPr id="16" name="TextBox 15">
                  <a:extLst>
                    <a:ext uri="{FF2B5EF4-FFF2-40B4-BE49-F238E27FC236}">
                      <a16:creationId xmlns:a16="http://schemas.microsoft.com/office/drawing/2014/main" id="{D0591033-7E5D-0491-918D-0F101B1ADB52}"/>
                    </a:ext>
                  </a:extLst>
                </p:cNvPr>
                <p:cNvSpPr txBox="1">
                  <a:spLocks noRot="1" noChangeAspect="1" noMove="1" noResize="1" noEditPoints="1" noAdjustHandles="1" noChangeArrowheads="1" noChangeShapeType="1" noTextEdit="1"/>
                </p:cNvSpPr>
                <p:nvPr/>
              </p:nvSpPr>
              <p:spPr>
                <a:xfrm>
                  <a:off x="7391372" y="4657806"/>
                  <a:ext cx="382412" cy="231217"/>
                </a:xfrm>
                <a:prstGeom prst="rect">
                  <a:avLst/>
                </a:prstGeom>
                <a:blipFill>
                  <a:blip r:embed="rId6"/>
                  <a:stretch>
                    <a:fillRect t="-4878" b="-4878"/>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DCB910AC-366A-A8AD-9FD3-6DF414DC6509}"/>
              </a:ext>
            </a:extLst>
          </p:cNvPr>
          <p:cNvGrpSpPr/>
          <p:nvPr/>
        </p:nvGrpSpPr>
        <p:grpSpPr>
          <a:xfrm>
            <a:off x="1757885" y="1936291"/>
            <a:ext cx="1369116" cy="1533196"/>
            <a:chOff x="6988838" y="1586347"/>
            <a:chExt cx="1260393" cy="1411443"/>
          </a:xfrm>
        </p:grpSpPr>
        <p:pic>
          <p:nvPicPr>
            <p:cNvPr id="9" name="Picture 8" descr="A collage of different airplanes&#10;&#10;Description automatically generated">
              <a:extLst>
                <a:ext uri="{FF2B5EF4-FFF2-40B4-BE49-F238E27FC236}">
                  <a16:creationId xmlns:a16="http://schemas.microsoft.com/office/drawing/2014/main" id="{81A12360-6FA6-06F5-1E33-68D341CFE211}"/>
                </a:ext>
              </a:extLst>
            </p:cNvPr>
            <p:cNvPicPr>
              <a:picLocks noChangeAspect="1"/>
            </p:cNvPicPr>
            <p:nvPr/>
          </p:nvPicPr>
          <p:blipFill rotWithShape="1">
            <a:blip r:embed="rId7"/>
            <a:srcRect l="32000" t="30906" r="29437" b="30215"/>
            <a:stretch/>
          </p:blipFill>
          <p:spPr>
            <a:xfrm>
              <a:off x="6988838" y="1586347"/>
              <a:ext cx="809287" cy="815885"/>
            </a:xfrm>
            <a:prstGeom prst="rect">
              <a:avLst/>
            </a:prstGeom>
            <a:ln w="3175">
              <a:solidFill>
                <a:schemeClr val="tx1">
                  <a:alpha val="50000"/>
                </a:schemeClr>
              </a:solidFill>
            </a:ln>
          </p:spPr>
        </p:pic>
        <p:grpSp>
          <p:nvGrpSpPr>
            <p:cNvPr id="12" name="Group 11">
              <a:extLst>
                <a:ext uri="{FF2B5EF4-FFF2-40B4-BE49-F238E27FC236}">
                  <a16:creationId xmlns:a16="http://schemas.microsoft.com/office/drawing/2014/main" id="{71568D8F-0177-CD4C-48A1-7BC74763AEFA}"/>
                </a:ext>
              </a:extLst>
            </p:cNvPr>
            <p:cNvGrpSpPr/>
            <p:nvPr/>
          </p:nvGrpSpPr>
          <p:grpSpPr>
            <a:xfrm rot="19800000" flipH="1">
              <a:off x="7817568" y="2309481"/>
              <a:ext cx="224088" cy="688309"/>
              <a:chOff x="7988040" y="2645288"/>
              <a:chExt cx="508190" cy="1560959"/>
            </a:xfrm>
          </p:grpSpPr>
          <p:sp>
            <p:nvSpPr>
              <p:cNvPr id="28" name="Freeform 27">
                <a:extLst>
                  <a:ext uri="{FF2B5EF4-FFF2-40B4-BE49-F238E27FC236}">
                    <a16:creationId xmlns:a16="http://schemas.microsoft.com/office/drawing/2014/main" id="{BFBD12DE-B1E4-5C63-07A2-778E886847FE}"/>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riangle 28">
                <a:extLst>
                  <a:ext uri="{FF2B5EF4-FFF2-40B4-BE49-F238E27FC236}">
                    <a16:creationId xmlns:a16="http://schemas.microsoft.com/office/drawing/2014/main" id="{96F1958E-AF8E-23E3-E812-34B13EFE4EB4}"/>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9412B47-EB63-A51F-E055-8056F75A69F9}"/>
                    </a:ext>
                  </a:extLst>
                </p:cNvPr>
                <p:cNvSpPr txBox="1"/>
                <p:nvPr/>
              </p:nvSpPr>
              <p:spPr>
                <a:xfrm>
                  <a:off x="7866819" y="1889159"/>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12</m:t>
                            </m:r>
                          </m:num>
                          <m:den>
                            <m:r>
                              <a:rPr lang="en-US" sz="800" b="0" i="1" smtClean="0">
                                <a:latin typeface="Cambria Math" panose="02040503050406030204" pitchFamily="18" charset="0"/>
                              </a:rPr>
                              <m:t>255</m:t>
                            </m:r>
                          </m:den>
                        </m:f>
                      </m:oMath>
                    </m:oMathPara>
                  </a14:m>
                  <a:endParaRPr lang="en-US" sz="800"/>
                </a:p>
              </p:txBody>
            </p:sp>
          </mc:Choice>
          <mc:Fallback xmlns="">
            <p:sp>
              <p:nvSpPr>
                <p:cNvPr id="17" name="TextBox 16">
                  <a:extLst>
                    <a:ext uri="{FF2B5EF4-FFF2-40B4-BE49-F238E27FC236}">
                      <a16:creationId xmlns:a16="http://schemas.microsoft.com/office/drawing/2014/main" id="{79412B47-EB63-A51F-E055-8056F75A69F9}"/>
                    </a:ext>
                  </a:extLst>
                </p:cNvPr>
                <p:cNvSpPr txBox="1">
                  <a:spLocks noRot="1" noChangeAspect="1" noMove="1" noResize="1" noEditPoints="1" noAdjustHandles="1" noChangeArrowheads="1" noChangeShapeType="1" noTextEdit="1"/>
                </p:cNvSpPr>
                <p:nvPr/>
              </p:nvSpPr>
              <p:spPr>
                <a:xfrm>
                  <a:off x="7866819" y="1889159"/>
                  <a:ext cx="382412" cy="231217"/>
                </a:xfrm>
                <a:prstGeom prst="rect">
                  <a:avLst/>
                </a:prstGeom>
                <a:blipFill>
                  <a:blip r:embed="rId8"/>
                  <a:stretch>
                    <a:fillRect t="-2439" r="-1471" b="-7317"/>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A12CBA9C-F1FF-55BF-E0A5-A76418487378}"/>
              </a:ext>
            </a:extLst>
          </p:cNvPr>
          <p:cNvGrpSpPr/>
          <p:nvPr/>
        </p:nvGrpSpPr>
        <p:grpSpPr>
          <a:xfrm>
            <a:off x="3283604" y="1936291"/>
            <a:ext cx="1508795" cy="1154278"/>
            <a:chOff x="8393398" y="1586347"/>
            <a:chExt cx="1388980" cy="1062615"/>
          </a:xfrm>
        </p:grpSpPr>
        <p:pic>
          <p:nvPicPr>
            <p:cNvPr id="7" name="Picture 6">
              <a:extLst>
                <a:ext uri="{FF2B5EF4-FFF2-40B4-BE49-F238E27FC236}">
                  <a16:creationId xmlns:a16="http://schemas.microsoft.com/office/drawing/2014/main" id="{576D2B62-F54A-AC34-737B-667D0435C554}"/>
                </a:ext>
              </a:extLst>
            </p:cNvPr>
            <p:cNvPicPr>
              <a:picLocks noChangeAspect="1"/>
            </p:cNvPicPr>
            <p:nvPr/>
          </p:nvPicPr>
          <p:blipFill rotWithShape="1">
            <a:blip r:embed="rId9"/>
            <a:srcRect l="32001" t="31099" r="29435" b="30023"/>
            <a:stretch/>
          </p:blipFill>
          <p:spPr>
            <a:xfrm>
              <a:off x="8973090" y="1586347"/>
              <a:ext cx="809288" cy="815886"/>
            </a:xfrm>
            <a:prstGeom prst="rect">
              <a:avLst/>
            </a:prstGeom>
            <a:ln w="3175">
              <a:solidFill>
                <a:schemeClr val="tx1">
                  <a:alpha val="50000"/>
                </a:schemeClr>
              </a:solidFill>
            </a:ln>
          </p:spPr>
        </p:pic>
        <p:grpSp>
          <p:nvGrpSpPr>
            <p:cNvPr id="13" name="Group 12">
              <a:extLst>
                <a:ext uri="{FF2B5EF4-FFF2-40B4-BE49-F238E27FC236}">
                  <a16:creationId xmlns:a16="http://schemas.microsoft.com/office/drawing/2014/main" id="{A2B66F0A-D1E0-38AC-B662-A8E96E482CB2}"/>
                </a:ext>
              </a:extLst>
            </p:cNvPr>
            <p:cNvGrpSpPr/>
            <p:nvPr/>
          </p:nvGrpSpPr>
          <p:grpSpPr>
            <a:xfrm rot="2700000">
              <a:off x="8633900" y="2151659"/>
              <a:ext cx="232189" cy="713193"/>
              <a:chOff x="7988040" y="2645288"/>
              <a:chExt cx="508190" cy="1560959"/>
            </a:xfrm>
          </p:grpSpPr>
          <p:sp>
            <p:nvSpPr>
              <p:cNvPr id="26" name="Freeform 25">
                <a:extLst>
                  <a:ext uri="{FF2B5EF4-FFF2-40B4-BE49-F238E27FC236}">
                    <a16:creationId xmlns:a16="http://schemas.microsoft.com/office/drawing/2014/main" id="{5BD1D585-A3D4-C5A1-CD55-F5994631A4AD}"/>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riangle 26">
                <a:extLst>
                  <a:ext uri="{FF2B5EF4-FFF2-40B4-BE49-F238E27FC236}">
                    <a16:creationId xmlns:a16="http://schemas.microsoft.com/office/drawing/2014/main" id="{F5FD6956-1A7E-04EB-60A5-A62E8B0FA562}"/>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015226-0C14-0880-90EB-6E76564EA861}"/>
                    </a:ext>
                  </a:extLst>
                </p:cNvPr>
                <p:cNvSpPr txBox="1"/>
                <p:nvPr/>
              </p:nvSpPr>
              <p:spPr>
                <a:xfrm>
                  <a:off x="9216732" y="2417745"/>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9</m:t>
                            </m:r>
                          </m:num>
                          <m:den>
                            <m:r>
                              <a:rPr lang="en-US" sz="800" i="1">
                                <a:latin typeface="Cambria Math" panose="02040503050406030204" pitchFamily="18" charset="0"/>
                              </a:rPr>
                              <m:t>255</m:t>
                            </m:r>
                          </m:den>
                        </m:f>
                      </m:oMath>
                    </m:oMathPara>
                  </a14:m>
                  <a:endParaRPr lang="en-US" sz="800"/>
                </a:p>
              </p:txBody>
            </p:sp>
          </mc:Choice>
          <mc:Fallback xmlns="">
            <p:sp>
              <p:nvSpPr>
                <p:cNvPr id="18" name="TextBox 17">
                  <a:extLst>
                    <a:ext uri="{FF2B5EF4-FFF2-40B4-BE49-F238E27FC236}">
                      <a16:creationId xmlns:a16="http://schemas.microsoft.com/office/drawing/2014/main" id="{7A015226-0C14-0880-90EB-6E76564EA861}"/>
                    </a:ext>
                  </a:extLst>
                </p:cNvPr>
                <p:cNvSpPr txBox="1">
                  <a:spLocks noRot="1" noChangeAspect="1" noMove="1" noResize="1" noEditPoints="1" noAdjustHandles="1" noChangeArrowheads="1" noChangeShapeType="1" noTextEdit="1"/>
                </p:cNvSpPr>
                <p:nvPr/>
              </p:nvSpPr>
              <p:spPr>
                <a:xfrm>
                  <a:off x="9216732" y="2417745"/>
                  <a:ext cx="382412" cy="231217"/>
                </a:xfrm>
                <a:prstGeom prst="rect">
                  <a:avLst/>
                </a:prstGeom>
                <a:blipFill>
                  <a:blip r:embed="rId10"/>
                  <a:stretch>
                    <a:fillRect t="-2381" b="-4762"/>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0632917B-6164-FE23-F8F1-B884A3CC18CE}"/>
              </a:ext>
            </a:extLst>
          </p:cNvPr>
          <p:cNvGrpSpPr/>
          <p:nvPr/>
        </p:nvGrpSpPr>
        <p:grpSpPr>
          <a:xfrm>
            <a:off x="3822276" y="4274275"/>
            <a:ext cx="1353164" cy="1591494"/>
            <a:chOff x="8889293" y="3738669"/>
            <a:chExt cx="1245707" cy="1465112"/>
          </a:xfrm>
        </p:grpSpPr>
        <p:pic>
          <p:nvPicPr>
            <p:cNvPr id="6" name="Picture 5">
              <a:extLst>
                <a:ext uri="{FF2B5EF4-FFF2-40B4-BE49-F238E27FC236}">
                  <a16:creationId xmlns:a16="http://schemas.microsoft.com/office/drawing/2014/main" id="{2C451C10-266A-FF2F-C811-569D7789BB11}"/>
                </a:ext>
              </a:extLst>
            </p:cNvPr>
            <p:cNvPicPr>
              <a:picLocks noChangeAspect="1"/>
            </p:cNvPicPr>
            <p:nvPr/>
          </p:nvPicPr>
          <p:blipFill rotWithShape="1">
            <a:blip r:embed="rId11"/>
            <a:srcRect l="31897" t="31488" r="29539" b="30551"/>
            <a:stretch/>
          </p:blipFill>
          <p:spPr>
            <a:xfrm>
              <a:off x="9325712" y="4407141"/>
              <a:ext cx="809288" cy="796640"/>
            </a:xfrm>
            <a:prstGeom prst="rect">
              <a:avLst/>
            </a:prstGeom>
            <a:ln w="3175">
              <a:solidFill>
                <a:schemeClr val="tx1">
                  <a:alpha val="50000"/>
                </a:schemeClr>
              </a:solidFill>
            </a:ln>
          </p:spPr>
        </p:pic>
        <p:grpSp>
          <p:nvGrpSpPr>
            <p:cNvPr id="14" name="Group 13">
              <a:extLst>
                <a:ext uri="{FF2B5EF4-FFF2-40B4-BE49-F238E27FC236}">
                  <a16:creationId xmlns:a16="http://schemas.microsoft.com/office/drawing/2014/main" id="{EE282A08-D005-B324-2A6C-E1423C986318}"/>
                </a:ext>
              </a:extLst>
            </p:cNvPr>
            <p:cNvGrpSpPr/>
            <p:nvPr/>
          </p:nvGrpSpPr>
          <p:grpSpPr>
            <a:xfrm rot="8100000" flipH="1">
              <a:off x="8947653" y="3738669"/>
              <a:ext cx="268978" cy="871180"/>
              <a:chOff x="7988040" y="2645288"/>
              <a:chExt cx="508190" cy="1560959"/>
            </a:xfrm>
          </p:grpSpPr>
          <p:sp>
            <p:nvSpPr>
              <p:cNvPr id="24" name="Freeform 23">
                <a:extLst>
                  <a:ext uri="{FF2B5EF4-FFF2-40B4-BE49-F238E27FC236}">
                    <a16:creationId xmlns:a16="http://schemas.microsoft.com/office/drawing/2014/main" id="{C9DFD77B-A06F-BC0C-3776-2D6B66F92AC5}"/>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Triangle 24">
                <a:extLst>
                  <a:ext uri="{FF2B5EF4-FFF2-40B4-BE49-F238E27FC236}">
                    <a16:creationId xmlns:a16="http://schemas.microsoft.com/office/drawing/2014/main" id="{6CD1DDAA-17E7-2ED8-9048-ACEA86D51FF0}"/>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FCE970-EEAB-728B-3ED6-EB4A890F28CB}"/>
                    </a:ext>
                  </a:extLst>
                </p:cNvPr>
                <p:cNvSpPr txBox="1"/>
                <p:nvPr/>
              </p:nvSpPr>
              <p:spPr>
                <a:xfrm>
                  <a:off x="8889293" y="4853191"/>
                  <a:ext cx="38241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5</m:t>
                            </m:r>
                          </m:num>
                          <m:den>
                            <m:r>
                              <a:rPr lang="en-US" sz="800" i="1">
                                <a:latin typeface="Cambria Math" panose="02040503050406030204" pitchFamily="18" charset="0"/>
                              </a:rPr>
                              <m:t>255</m:t>
                            </m:r>
                          </m:den>
                        </m:f>
                      </m:oMath>
                    </m:oMathPara>
                  </a14:m>
                  <a:endParaRPr lang="en-US" sz="800"/>
                </a:p>
              </p:txBody>
            </p:sp>
          </mc:Choice>
          <mc:Fallback xmlns="">
            <p:sp>
              <p:nvSpPr>
                <p:cNvPr id="19" name="TextBox 18">
                  <a:extLst>
                    <a:ext uri="{FF2B5EF4-FFF2-40B4-BE49-F238E27FC236}">
                      <a16:creationId xmlns:a16="http://schemas.microsoft.com/office/drawing/2014/main" id="{FDFCE970-EEAB-728B-3ED6-EB4A890F28CB}"/>
                    </a:ext>
                  </a:extLst>
                </p:cNvPr>
                <p:cNvSpPr txBox="1">
                  <a:spLocks noRot="1" noChangeAspect="1" noMove="1" noResize="1" noEditPoints="1" noAdjustHandles="1" noChangeArrowheads="1" noChangeShapeType="1" noTextEdit="1"/>
                </p:cNvSpPr>
                <p:nvPr/>
              </p:nvSpPr>
              <p:spPr>
                <a:xfrm>
                  <a:off x="8889293" y="4853191"/>
                  <a:ext cx="382412" cy="233718"/>
                </a:xfrm>
                <a:prstGeom prst="rect">
                  <a:avLst/>
                </a:prstGeom>
                <a:blipFill>
                  <a:blip r:embed="rId12"/>
                  <a:stretch>
                    <a:fillRect t="-2381" r="-1471" b="-7143"/>
                  </a:stretch>
                </a:blipFill>
              </p:spPr>
              <p:txBody>
                <a:bodyPr/>
                <a:lstStyle/>
                <a:p>
                  <a:r>
                    <a:rPr lang="en-US">
                      <a:noFill/>
                    </a:rPr>
                    <a:t> </a:t>
                  </a:r>
                </a:p>
              </p:txBody>
            </p:sp>
          </mc:Fallback>
        </mc:AlternateContent>
      </p:grpSp>
      <p:sp>
        <p:nvSpPr>
          <p:cNvPr id="40" name="Oval 39">
            <a:extLst>
              <a:ext uri="{FF2B5EF4-FFF2-40B4-BE49-F238E27FC236}">
                <a16:creationId xmlns:a16="http://schemas.microsoft.com/office/drawing/2014/main" id="{EC875DEF-8C9A-85DC-7E23-5DE2ECA08964}"/>
              </a:ext>
            </a:extLst>
          </p:cNvPr>
          <p:cNvSpPr/>
          <p:nvPr/>
        </p:nvSpPr>
        <p:spPr>
          <a:xfrm>
            <a:off x="3899600" y="3286646"/>
            <a:ext cx="1412143" cy="835293"/>
          </a:xfrm>
          <a:prstGeom prst="ellipse">
            <a:avLst/>
          </a:prstGeom>
          <a:noFill/>
          <a:ln w="2540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grpSp>
        <p:nvGrpSpPr>
          <p:cNvPr id="39" name="Group 38">
            <a:extLst>
              <a:ext uri="{FF2B5EF4-FFF2-40B4-BE49-F238E27FC236}">
                <a16:creationId xmlns:a16="http://schemas.microsoft.com/office/drawing/2014/main" id="{48DDCF19-E6CD-C162-88ED-4D4560339F66}"/>
              </a:ext>
            </a:extLst>
          </p:cNvPr>
          <p:cNvGrpSpPr/>
          <p:nvPr/>
        </p:nvGrpSpPr>
        <p:grpSpPr>
          <a:xfrm>
            <a:off x="4344581" y="3695111"/>
            <a:ext cx="1471970" cy="1281139"/>
            <a:chOff x="9370121" y="3205497"/>
            <a:chExt cx="1355079" cy="1179402"/>
          </a:xfrm>
        </p:grpSpPr>
        <p:pic>
          <p:nvPicPr>
            <p:cNvPr id="5" name="Picture 4">
              <a:extLst>
                <a:ext uri="{FF2B5EF4-FFF2-40B4-BE49-F238E27FC236}">
                  <a16:creationId xmlns:a16="http://schemas.microsoft.com/office/drawing/2014/main" id="{592EDB9C-7288-BA5A-A17D-33EC26DB12B3}"/>
                </a:ext>
              </a:extLst>
            </p:cNvPr>
            <p:cNvPicPr>
              <a:picLocks noChangeAspect="1"/>
            </p:cNvPicPr>
            <p:nvPr/>
          </p:nvPicPr>
          <p:blipFill rotWithShape="1">
            <a:blip r:embed="rId13"/>
            <a:srcRect l="32213" t="31287" r="29223" b="30249"/>
            <a:stretch/>
          </p:blipFill>
          <p:spPr>
            <a:xfrm>
              <a:off x="9915912" y="3577717"/>
              <a:ext cx="809288" cy="807182"/>
            </a:xfrm>
            <a:prstGeom prst="rect">
              <a:avLst/>
            </a:prstGeom>
            <a:ln w="3175">
              <a:solidFill>
                <a:schemeClr val="tx1">
                  <a:alpha val="50000"/>
                </a:schemeClr>
              </a:solidFill>
            </a:ln>
          </p:spPr>
        </p:pic>
        <p:grpSp>
          <p:nvGrpSpPr>
            <p:cNvPr id="15" name="Group 14">
              <a:extLst>
                <a:ext uri="{FF2B5EF4-FFF2-40B4-BE49-F238E27FC236}">
                  <a16:creationId xmlns:a16="http://schemas.microsoft.com/office/drawing/2014/main" id="{A57F3336-5BCE-CA5F-0975-AA0183BAAEB9}"/>
                </a:ext>
              </a:extLst>
            </p:cNvPr>
            <p:cNvGrpSpPr/>
            <p:nvPr/>
          </p:nvGrpSpPr>
          <p:grpSpPr>
            <a:xfrm rot="8100000" flipH="1">
              <a:off x="9370121" y="3205497"/>
              <a:ext cx="217222" cy="696465"/>
              <a:chOff x="7988040" y="2645288"/>
              <a:chExt cx="508190" cy="1560959"/>
            </a:xfrm>
          </p:grpSpPr>
          <p:sp>
            <p:nvSpPr>
              <p:cNvPr id="22" name="Freeform 21">
                <a:extLst>
                  <a:ext uri="{FF2B5EF4-FFF2-40B4-BE49-F238E27FC236}">
                    <a16:creationId xmlns:a16="http://schemas.microsoft.com/office/drawing/2014/main" id="{CDD0A73B-48EC-28E8-2DCF-8C912DC0220E}"/>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riangle 22">
                <a:extLst>
                  <a:ext uri="{FF2B5EF4-FFF2-40B4-BE49-F238E27FC236}">
                    <a16:creationId xmlns:a16="http://schemas.microsoft.com/office/drawing/2014/main" id="{BBB3CB37-9C48-B2A4-5FE6-A8A398F934C5}"/>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76D4161-78D1-8F83-E227-B56B7A782EE2}"/>
                    </a:ext>
                  </a:extLst>
                </p:cNvPr>
                <p:cNvSpPr txBox="1"/>
                <p:nvPr/>
              </p:nvSpPr>
              <p:spPr>
                <a:xfrm>
                  <a:off x="9497953" y="3886005"/>
                  <a:ext cx="38241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2</m:t>
                            </m:r>
                          </m:num>
                          <m:den>
                            <m:r>
                              <a:rPr lang="en-US" sz="800" i="1">
                                <a:latin typeface="Cambria Math" panose="02040503050406030204" pitchFamily="18" charset="0"/>
                              </a:rPr>
                              <m:t>255</m:t>
                            </m:r>
                          </m:den>
                        </m:f>
                      </m:oMath>
                    </m:oMathPara>
                  </a14:m>
                  <a:endParaRPr lang="en-US" sz="800"/>
                </a:p>
              </p:txBody>
            </p:sp>
          </mc:Choice>
          <mc:Fallback xmlns="">
            <p:sp>
              <p:nvSpPr>
                <p:cNvPr id="20" name="TextBox 19">
                  <a:extLst>
                    <a:ext uri="{FF2B5EF4-FFF2-40B4-BE49-F238E27FC236}">
                      <a16:creationId xmlns:a16="http://schemas.microsoft.com/office/drawing/2014/main" id="{376D4161-78D1-8F83-E227-B56B7A782EE2}"/>
                    </a:ext>
                  </a:extLst>
                </p:cNvPr>
                <p:cNvSpPr txBox="1">
                  <a:spLocks noRot="1" noChangeAspect="1" noMove="1" noResize="1" noEditPoints="1" noAdjustHandles="1" noChangeArrowheads="1" noChangeShapeType="1" noTextEdit="1"/>
                </p:cNvSpPr>
                <p:nvPr/>
              </p:nvSpPr>
              <p:spPr>
                <a:xfrm>
                  <a:off x="9497953" y="3886005"/>
                  <a:ext cx="382412" cy="233718"/>
                </a:xfrm>
                <a:prstGeom prst="rect">
                  <a:avLst/>
                </a:prstGeom>
                <a:blipFill>
                  <a:blip r:embed="rId14"/>
                  <a:stretch>
                    <a:fillRect t="-2381" b="-4762"/>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FF0E02B4-0CD3-FC52-2346-8705175B6939}"/>
              </a:ext>
            </a:extLst>
          </p:cNvPr>
          <p:cNvGrpSpPr/>
          <p:nvPr/>
        </p:nvGrpSpPr>
        <p:grpSpPr>
          <a:xfrm>
            <a:off x="4937452" y="2532132"/>
            <a:ext cx="1003202" cy="1197013"/>
            <a:chOff x="9915912" y="2134872"/>
            <a:chExt cx="923536" cy="1101957"/>
          </a:xfrm>
        </p:grpSpPr>
        <p:pic>
          <p:nvPicPr>
            <p:cNvPr id="4" name="Picture 3">
              <a:extLst>
                <a:ext uri="{FF2B5EF4-FFF2-40B4-BE49-F238E27FC236}">
                  <a16:creationId xmlns:a16="http://schemas.microsoft.com/office/drawing/2014/main" id="{7604A5BE-E03B-5F68-3109-0DDF200B7C56}"/>
                </a:ext>
              </a:extLst>
            </p:cNvPr>
            <p:cNvPicPr>
              <a:picLocks noChangeAspect="1"/>
            </p:cNvPicPr>
            <p:nvPr/>
          </p:nvPicPr>
          <p:blipFill rotWithShape="1">
            <a:blip r:embed="rId15"/>
            <a:srcRect l="41535" t="31330" r="19899" b="30267"/>
            <a:stretch/>
          </p:blipFill>
          <p:spPr>
            <a:xfrm>
              <a:off x="9915912" y="2134872"/>
              <a:ext cx="809288" cy="805915"/>
            </a:xfrm>
            <a:prstGeom prst="rect">
              <a:avLst/>
            </a:prstGeom>
            <a:noFill/>
            <a:ln w="3175">
              <a:solidFill>
                <a:schemeClr val="tx1">
                  <a:alpha val="50000"/>
                </a:schemeClr>
              </a:solidFill>
            </a:ln>
          </p:spPr>
        </p:pic>
        <p:grpSp>
          <p:nvGrpSpPr>
            <p:cNvPr id="11" name="Group 10">
              <a:extLst>
                <a:ext uri="{FF2B5EF4-FFF2-40B4-BE49-F238E27FC236}">
                  <a16:creationId xmlns:a16="http://schemas.microsoft.com/office/drawing/2014/main" id="{5C29A7A7-A9A1-CB65-FED0-4C6B21D11BC7}"/>
                </a:ext>
              </a:extLst>
            </p:cNvPr>
            <p:cNvGrpSpPr/>
            <p:nvPr/>
          </p:nvGrpSpPr>
          <p:grpSpPr>
            <a:xfrm rot="21068670" flipH="1">
              <a:off x="10209259" y="2923154"/>
              <a:ext cx="84511" cy="226275"/>
              <a:chOff x="7864643" y="2515203"/>
              <a:chExt cx="631587" cy="1691044"/>
            </a:xfrm>
          </p:grpSpPr>
          <p:sp>
            <p:nvSpPr>
              <p:cNvPr id="30" name="Freeform 29">
                <a:extLst>
                  <a:ext uri="{FF2B5EF4-FFF2-40B4-BE49-F238E27FC236}">
                    <a16:creationId xmlns:a16="http://schemas.microsoft.com/office/drawing/2014/main" id="{F7F8C509-333F-9BAB-43B1-84A9E19996DF}"/>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riangle 30">
                <a:extLst>
                  <a:ext uri="{FF2B5EF4-FFF2-40B4-BE49-F238E27FC236}">
                    <a16:creationId xmlns:a16="http://schemas.microsoft.com/office/drawing/2014/main" id="{F69B24F7-2A7A-FEEE-E7DA-04642400D7E2}"/>
                  </a:ext>
                </a:extLst>
              </p:cNvPr>
              <p:cNvSpPr/>
              <p:nvPr/>
            </p:nvSpPr>
            <p:spPr>
              <a:xfrm>
                <a:off x="7864643" y="2515203"/>
                <a:ext cx="475161" cy="475159"/>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A43D39EA-88FD-8B66-3BE0-20984A2E6991}"/>
                </a:ext>
              </a:extLst>
            </p:cNvPr>
            <p:cNvSpPr txBox="1"/>
            <p:nvPr/>
          </p:nvSpPr>
          <p:spPr>
            <a:xfrm>
              <a:off x="10403431" y="2990608"/>
              <a:ext cx="436017" cy="246221"/>
            </a:xfrm>
            <a:prstGeom prst="rect">
              <a:avLst/>
            </a:prstGeom>
            <a:noFill/>
          </p:spPr>
          <p:txBody>
            <a:bodyPr wrap="none" lIns="0" tIns="0" rIns="0" bIns="0" rtlCol="0">
              <a:spAutoFit/>
            </a:bodyPr>
            <a:lstStyle/>
            <a:p>
              <a:pPr algn="ctr"/>
              <a:r>
                <a:rPr lang="en-US" sz="800" b="0"/>
                <a:t> Airplane </a:t>
              </a:r>
            </a:p>
            <a:p>
              <a:pPr algn="ctr"/>
              <a:r>
                <a:rPr lang="en-US" sz="800" b="0"/>
                <a:t>samples</a:t>
              </a:r>
              <a:endParaRPr lang="en-US" sz="800"/>
            </a:p>
          </p:txBody>
        </p:sp>
      </p:grpSp>
      <p:grpSp>
        <p:nvGrpSpPr>
          <p:cNvPr id="58" name="Group 57">
            <a:extLst>
              <a:ext uri="{FF2B5EF4-FFF2-40B4-BE49-F238E27FC236}">
                <a16:creationId xmlns:a16="http://schemas.microsoft.com/office/drawing/2014/main" id="{0BF4526F-51DB-D428-BDEC-4320DE43A220}"/>
              </a:ext>
            </a:extLst>
          </p:cNvPr>
          <p:cNvGrpSpPr/>
          <p:nvPr/>
        </p:nvGrpSpPr>
        <p:grpSpPr>
          <a:xfrm>
            <a:off x="6563183" y="4727207"/>
            <a:ext cx="4232136" cy="1023580"/>
            <a:chOff x="7083837" y="4601539"/>
            <a:chExt cx="4232136" cy="1023580"/>
          </a:xfrm>
        </p:grpSpPr>
        <p:grpSp>
          <p:nvGrpSpPr>
            <p:cNvPr id="55" name="Group 54">
              <a:extLst>
                <a:ext uri="{FF2B5EF4-FFF2-40B4-BE49-F238E27FC236}">
                  <a16:creationId xmlns:a16="http://schemas.microsoft.com/office/drawing/2014/main" id="{96B43162-039F-357F-F1CB-4BC5CB7A0AAE}"/>
                </a:ext>
              </a:extLst>
            </p:cNvPr>
            <p:cNvGrpSpPr/>
            <p:nvPr/>
          </p:nvGrpSpPr>
          <p:grpSpPr>
            <a:xfrm>
              <a:off x="7113710" y="4601539"/>
              <a:ext cx="4202263" cy="791935"/>
              <a:chOff x="6850051" y="4171601"/>
              <a:chExt cx="4202263" cy="791935"/>
            </a:xfrm>
          </p:grpSpPr>
          <p:pic>
            <p:nvPicPr>
              <p:cNvPr id="43" name="Picture 42" descr="A collage of images of airplanes&#10;&#10;Description automatically generated">
                <a:extLst>
                  <a:ext uri="{FF2B5EF4-FFF2-40B4-BE49-F238E27FC236}">
                    <a16:creationId xmlns:a16="http://schemas.microsoft.com/office/drawing/2014/main" id="{C313FB65-DFF3-19C4-AF2F-E983EC659B7B}"/>
                  </a:ext>
                </a:extLst>
              </p:cNvPr>
              <p:cNvPicPr>
                <a:picLocks noChangeAspect="1"/>
              </p:cNvPicPr>
              <p:nvPr/>
            </p:nvPicPr>
            <p:blipFill rotWithShape="1">
              <a:blip r:embed="rId16"/>
              <a:srcRect l="12290" t="28230" r="9986" b="28088"/>
              <a:stretch/>
            </p:blipFill>
            <p:spPr>
              <a:xfrm>
                <a:off x="6850051" y="4171601"/>
                <a:ext cx="4202263" cy="787252"/>
              </a:xfrm>
              <a:prstGeom prst="rect">
                <a:avLst/>
              </a:prstGeom>
            </p:spPr>
          </p:pic>
          <p:sp>
            <p:nvSpPr>
              <p:cNvPr id="47" name="Rectangle 46">
                <a:extLst>
                  <a:ext uri="{FF2B5EF4-FFF2-40B4-BE49-F238E27FC236}">
                    <a16:creationId xmlns:a16="http://schemas.microsoft.com/office/drawing/2014/main" id="{358426AB-C574-6112-2D88-F86614495716}"/>
                  </a:ext>
                </a:extLst>
              </p:cNvPr>
              <p:cNvSpPr/>
              <p:nvPr/>
            </p:nvSpPr>
            <p:spPr>
              <a:xfrm>
                <a:off x="6850051" y="4176285"/>
                <a:ext cx="4202263" cy="787251"/>
              </a:xfrm>
              <a:prstGeom prst="rect">
                <a:avLst/>
              </a:prstGeom>
              <a:noFill/>
              <a:ln w="2222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617931E-FE4A-3DD9-DD58-B8783FCC57A3}"/>
                </a:ext>
              </a:extLst>
            </p:cNvPr>
            <p:cNvSpPr txBox="1"/>
            <p:nvPr/>
          </p:nvSpPr>
          <p:spPr>
            <a:xfrm>
              <a:off x="7083837" y="5348120"/>
              <a:ext cx="4232136"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Incorrectly classified </a:t>
              </a:r>
              <a:r>
                <a:rPr lang="en-US" sz="1200" err="1">
                  <a:solidFill>
                    <a:schemeClr val="tx1"/>
                  </a:solidFill>
                  <a:latin typeface="Calibri" panose="020F0502020204030204" pitchFamily="34" charset="0"/>
                  <a:cs typeface="Calibri" panose="020F0502020204030204" pitchFamily="34" charset="0"/>
                </a:rPr>
                <a:t>adversarially</a:t>
              </a:r>
              <a:r>
                <a:rPr lang="en-US" sz="1200">
                  <a:solidFill>
                    <a:schemeClr val="tx1"/>
                  </a:solidFill>
                  <a:latin typeface="Calibri" panose="020F0502020204030204" pitchFamily="34" charset="0"/>
                  <a:cs typeface="Calibri" panose="020F0502020204030204" pitchFamily="34" charset="0"/>
                </a:rPr>
                <a:t> diversified airplane samples</a:t>
              </a:r>
            </a:p>
          </p:txBody>
        </p:sp>
      </p:grpSp>
      <p:grpSp>
        <p:nvGrpSpPr>
          <p:cNvPr id="56" name="Group 55">
            <a:extLst>
              <a:ext uri="{FF2B5EF4-FFF2-40B4-BE49-F238E27FC236}">
                <a16:creationId xmlns:a16="http://schemas.microsoft.com/office/drawing/2014/main" id="{44E91D54-CA9B-AC74-664D-D5A3553DF64F}"/>
              </a:ext>
            </a:extLst>
          </p:cNvPr>
          <p:cNvGrpSpPr/>
          <p:nvPr/>
        </p:nvGrpSpPr>
        <p:grpSpPr>
          <a:xfrm>
            <a:off x="6593055" y="2387143"/>
            <a:ext cx="4202264" cy="1006439"/>
            <a:chOff x="7113709" y="2261475"/>
            <a:chExt cx="4202264" cy="1006439"/>
          </a:xfrm>
        </p:grpSpPr>
        <p:grpSp>
          <p:nvGrpSpPr>
            <p:cNvPr id="53" name="Group 52">
              <a:extLst>
                <a:ext uri="{FF2B5EF4-FFF2-40B4-BE49-F238E27FC236}">
                  <a16:creationId xmlns:a16="http://schemas.microsoft.com/office/drawing/2014/main" id="{388398B7-82AA-34CF-5013-A7872C5F4596}"/>
                </a:ext>
              </a:extLst>
            </p:cNvPr>
            <p:cNvGrpSpPr/>
            <p:nvPr/>
          </p:nvGrpSpPr>
          <p:grpSpPr>
            <a:xfrm>
              <a:off x="7113710" y="2261475"/>
              <a:ext cx="4202263" cy="787252"/>
              <a:chOff x="6850051" y="1863982"/>
              <a:chExt cx="4202263" cy="787252"/>
            </a:xfrm>
          </p:grpSpPr>
          <p:pic>
            <p:nvPicPr>
              <p:cNvPr id="42" name="Picture 41" descr="A collage of different airplanes&#10;&#10;Description automatically generated">
                <a:extLst>
                  <a:ext uri="{FF2B5EF4-FFF2-40B4-BE49-F238E27FC236}">
                    <a16:creationId xmlns:a16="http://schemas.microsoft.com/office/drawing/2014/main" id="{6FB4684F-0FF1-EE66-D6C9-C726D19A01F8}"/>
                  </a:ext>
                </a:extLst>
              </p:cNvPr>
              <p:cNvPicPr>
                <a:picLocks noChangeAspect="1"/>
              </p:cNvPicPr>
              <p:nvPr/>
            </p:nvPicPr>
            <p:blipFill rotWithShape="1">
              <a:blip r:embed="rId17"/>
              <a:srcRect l="12290" t="28799" r="9987" b="27518"/>
              <a:stretch/>
            </p:blipFill>
            <p:spPr>
              <a:xfrm>
                <a:off x="6850051" y="1863982"/>
                <a:ext cx="4202262" cy="787251"/>
              </a:xfrm>
              <a:prstGeom prst="rect">
                <a:avLst/>
              </a:prstGeom>
            </p:spPr>
          </p:pic>
          <p:sp>
            <p:nvSpPr>
              <p:cNvPr id="45" name="Rectangle 44">
                <a:extLst>
                  <a:ext uri="{FF2B5EF4-FFF2-40B4-BE49-F238E27FC236}">
                    <a16:creationId xmlns:a16="http://schemas.microsoft.com/office/drawing/2014/main" id="{691AD455-CAA3-5EA5-2D37-39D26E406C4B}"/>
                  </a:ext>
                </a:extLst>
              </p:cNvPr>
              <p:cNvSpPr/>
              <p:nvPr/>
            </p:nvSpPr>
            <p:spPr>
              <a:xfrm>
                <a:off x="6850053" y="1863983"/>
                <a:ext cx="4202261" cy="787251"/>
              </a:xfrm>
              <a:prstGeom prst="rect">
                <a:avLst/>
              </a:prstGeom>
              <a:noFill/>
              <a:ln w="22225">
                <a:solidFill>
                  <a:srgbClr val="637F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51A278D2-5AFF-5A3C-A3CA-095089AED9E1}"/>
                </a:ext>
              </a:extLst>
            </p:cNvPr>
            <p:cNvSpPr txBox="1"/>
            <p:nvPr/>
          </p:nvSpPr>
          <p:spPr>
            <a:xfrm>
              <a:off x="7113709" y="2990915"/>
              <a:ext cx="4202260"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Original airplane samples</a:t>
              </a:r>
            </a:p>
          </p:txBody>
        </p:sp>
      </p:grpSp>
      <p:grpSp>
        <p:nvGrpSpPr>
          <p:cNvPr id="57" name="Group 56">
            <a:extLst>
              <a:ext uri="{FF2B5EF4-FFF2-40B4-BE49-F238E27FC236}">
                <a16:creationId xmlns:a16="http://schemas.microsoft.com/office/drawing/2014/main" id="{F4DC739F-DCF9-25F8-B601-877A993097B0}"/>
              </a:ext>
            </a:extLst>
          </p:cNvPr>
          <p:cNvGrpSpPr/>
          <p:nvPr/>
        </p:nvGrpSpPr>
        <p:grpSpPr>
          <a:xfrm>
            <a:off x="6563183" y="3493964"/>
            <a:ext cx="4232135" cy="1002104"/>
            <a:chOff x="7083837" y="3368296"/>
            <a:chExt cx="4232135" cy="1002104"/>
          </a:xfrm>
        </p:grpSpPr>
        <p:grpSp>
          <p:nvGrpSpPr>
            <p:cNvPr id="54" name="Group 53">
              <a:extLst>
                <a:ext uri="{FF2B5EF4-FFF2-40B4-BE49-F238E27FC236}">
                  <a16:creationId xmlns:a16="http://schemas.microsoft.com/office/drawing/2014/main" id="{D39FA08E-A5A9-2C44-F431-7FB7CF957B28}"/>
                </a:ext>
              </a:extLst>
            </p:cNvPr>
            <p:cNvGrpSpPr/>
            <p:nvPr/>
          </p:nvGrpSpPr>
          <p:grpSpPr>
            <a:xfrm>
              <a:off x="7113709" y="3368296"/>
              <a:ext cx="4202263" cy="787252"/>
              <a:chOff x="6850050" y="2928868"/>
              <a:chExt cx="4202263" cy="787252"/>
            </a:xfrm>
          </p:grpSpPr>
          <p:pic>
            <p:nvPicPr>
              <p:cNvPr id="44" name="Picture 43" descr="A collage of different airplanes&#10;&#10;Description automatically generated">
                <a:extLst>
                  <a:ext uri="{FF2B5EF4-FFF2-40B4-BE49-F238E27FC236}">
                    <a16:creationId xmlns:a16="http://schemas.microsoft.com/office/drawing/2014/main" id="{6A405CF9-A596-C17D-E8D5-E806B8322290}"/>
                  </a:ext>
                </a:extLst>
              </p:cNvPr>
              <p:cNvPicPr>
                <a:picLocks noChangeAspect="1"/>
              </p:cNvPicPr>
              <p:nvPr/>
            </p:nvPicPr>
            <p:blipFill rotWithShape="1">
              <a:blip r:embed="rId18"/>
              <a:srcRect l="12290" t="28384" r="9986" b="27933"/>
              <a:stretch/>
            </p:blipFill>
            <p:spPr>
              <a:xfrm>
                <a:off x="6850051" y="2928868"/>
                <a:ext cx="4202262" cy="787252"/>
              </a:xfrm>
              <a:prstGeom prst="rect">
                <a:avLst/>
              </a:prstGeom>
            </p:spPr>
          </p:pic>
          <p:sp>
            <p:nvSpPr>
              <p:cNvPr id="46" name="Rectangle 45">
                <a:extLst>
                  <a:ext uri="{FF2B5EF4-FFF2-40B4-BE49-F238E27FC236}">
                    <a16:creationId xmlns:a16="http://schemas.microsoft.com/office/drawing/2014/main" id="{0AEF3AFB-D4B8-74EB-DB24-35A7B5FA496D}"/>
                  </a:ext>
                </a:extLst>
              </p:cNvPr>
              <p:cNvSpPr/>
              <p:nvPr/>
            </p:nvSpPr>
            <p:spPr>
              <a:xfrm>
                <a:off x="6850050" y="2928869"/>
                <a:ext cx="4202263" cy="787251"/>
              </a:xfrm>
              <a:prstGeom prst="rect">
                <a:avLst/>
              </a:prstGeom>
              <a:noFill/>
              <a:ln w="2222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E3DC61F-AE43-6B2D-F87D-7DF7BEE96ABD}"/>
                </a:ext>
              </a:extLst>
            </p:cNvPr>
            <p:cNvSpPr txBox="1"/>
            <p:nvPr/>
          </p:nvSpPr>
          <p:spPr>
            <a:xfrm>
              <a:off x="7083837" y="4093401"/>
              <a:ext cx="4232135"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Correctly classified </a:t>
              </a:r>
              <a:r>
                <a:rPr lang="en-US" sz="1200" err="1">
                  <a:solidFill>
                    <a:schemeClr val="tx1"/>
                  </a:solidFill>
                  <a:latin typeface="Calibri" panose="020F0502020204030204" pitchFamily="34" charset="0"/>
                  <a:cs typeface="Calibri" panose="020F0502020204030204" pitchFamily="34" charset="0"/>
                </a:rPr>
                <a:t>adversarially</a:t>
              </a:r>
              <a:r>
                <a:rPr lang="en-US" sz="1200">
                  <a:solidFill>
                    <a:schemeClr val="tx1"/>
                  </a:solidFill>
                  <a:latin typeface="Calibri" panose="020F0502020204030204" pitchFamily="34" charset="0"/>
                  <a:cs typeface="Calibri" panose="020F0502020204030204" pitchFamily="34" charset="0"/>
                </a:rPr>
                <a:t> diversified airplane samples</a:t>
              </a:r>
            </a:p>
          </p:txBody>
        </p:sp>
      </p:grpSp>
      <p:sp>
        <p:nvSpPr>
          <p:cNvPr id="62" name="Google Shape;653;g22b5a1f32dd_1_1055">
            <a:extLst>
              <a:ext uri="{FF2B5EF4-FFF2-40B4-BE49-F238E27FC236}">
                <a16:creationId xmlns:a16="http://schemas.microsoft.com/office/drawing/2014/main" id="{C45E7116-195B-5AB0-EB86-7174FFD4E9CA}"/>
              </a:ext>
            </a:extLst>
          </p:cNvPr>
          <p:cNvSpPr txBox="1">
            <a:spLocks noGrp="1"/>
          </p:cNvSpPr>
          <p:nvPr>
            <p:ph type="title"/>
          </p:nvPr>
        </p:nvSpPr>
        <p:spPr>
          <a:xfrm>
            <a:off x="415600" y="665687"/>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Idea Illustration: </a:t>
            </a:r>
            <a:r>
              <a:rPr lang="en-US" sz="4000" dirty="0" err="1">
                <a:solidFill>
                  <a:srgbClr val="5F2A0F"/>
                </a:solidFill>
                <a:latin typeface="Calibri" panose="020F0502020204030204" pitchFamily="34" charset="0"/>
                <a:cs typeface="Calibri" panose="020F0502020204030204" pitchFamily="34" charset="0"/>
              </a:rPr>
              <a:t>Adversarially</a:t>
            </a:r>
            <a:r>
              <a:rPr lang="en-US" sz="4000" dirty="0">
                <a:solidFill>
                  <a:srgbClr val="5F2A0F"/>
                </a:solidFill>
                <a:latin typeface="Calibri" panose="020F0502020204030204" pitchFamily="34" charset="0"/>
                <a:cs typeface="Calibri" panose="020F0502020204030204" pitchFamily="34" charset="0"/>
              </a:rPr>
              <a:t> Diversified Rehearsal Memory</a:t>
            </a:r>
            <a:endParaRPr sz="4000" dirty="0">
              <a:solidFill>
                <a:srgbClr val="5F2A0F"/>
              </a:solidFill>
              <a:latin typeface="Calibri" panose="020F0502020204030204" pitchFamily="34" charset="0"/>
              <a:cs typeface="Calibri" panose="020F0502020204030204" pitchFamily="34" charset="0"/>
            </a:endParaRPr>
          </a:p>
        </p:txBody>
      </p:sp>
      <p:sp>
        <p:nvSpPr>
          <p:cNvPr id="49" name="Text Placeholder 2">
            <a:extLst>
              <a:ext uri="{FF2B5EF4-FFF2-40B4-BE49-F238E27FC236}">
                <a16:creationId xmlns:a16="http://schemas.microsoft.com/office/drawing/2014/main" id="{9C09A539-0603-A173-E14A-3B9E6C0A42B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Statement| </a:t>
            </a:r>
            <a:r>
              <a:rPr lang="en-US" sz="1400" b="1" dirty="0">
                <a:solidFill>
                  <a:schemeClr val="tx2"/>
                </a:solidFill>
                <a:latin typeface="Calibri"/>
                <a:cs typeface="Calibri"/>
              </a:rPr>
              <a:t>Our Work: </a:t>
            </a:r>
            <a:r>
              <a:rPr lang="en-US" sz="1400" b="1" dirty="0" err="1">
                <a:solidFill>
                  <a:schemeClr val="tx2"/>
                </a:solidFill>
                <a:latin typeface="Calibri"/>
                <a:cs typeface="Calibri"/>
              </a:rPr>
              <a:t>Adversarially</a:t>
            </a:r>
            <a:r>
              <a:rPr lang="en-US" sz="1400" b="1" dirty="0">
                <a:solidFill>
                  <a:schemeClr val="tx2"/>
                </a:solidFill>
                <a:latin typeface="Calibri"/>
                <a:cs typeface="Calibri"/>
              </a:rPr>
              <a:t> Diversified Rehearsal Memory </a:t>
            </a:r>
            <a:r>
              <a:rPr lang="en-US" sz="1400" dirty="0">
                <a:solidFill>
                  <a:schemeClr val="accent5"/>
                </a:solidFill>
                <a:latin typeface="Calibri"/>
                <a:cs typeface="Calibri"/>
              </a:rPr>
              <a:t>|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57578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solidFill>
                <a:latin typeface="Calibri"/>
                <a:cs typeface="Calibri"/>
              </a:rPr>
              <a:t>Introduction</a:t>
            </a:r>
            <a:endParaRPr lang="en-US" dirty="0">
              <a:solidFill>
                <a:srgbClr val="C58D01"/>
              </a:solidFill>
              <a:latin typeface="Calibri"/>
              <a:cs typeface="Calibri"/>
            </a:endParaRPr>
          </a:p>
          <a:p>
            <a:pPr marL="622300" indent="-571500">
              <a:buFont typeface="+mj-lt"/>
              <a:buAutoNum type="romanUcPeriod"/>
            </a:pPr>
            <a:r>
              <a:rPr lang="en-US" dirty="0">
                <a:solidFill>
                  <a:srgbClr val="5F2A0F"/>
                </a:solidFill>
                <a:latin typeface="Calibri"/>
                <a:cs typeface="Calibri"/>
              </a:rPr>
              <a:t>Related Work</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Our Work: </a:t>
            </a:r>
            <a:r>
              <a:rPr lang="en-US" dirty="0" err="1">
                <a:solidFill>
                  <a:srgbClr val="5F2A0F"/>
                </a:solidFill>
                <a:latin typeface="Calibri" panose="020F0502020204030204" pitchFamily="34" charset="0"/>
                <a:cs typeface="Calibri" panose="020F0502020204030204" pitchFamily="34" charset="0"/>
              </a:rPr>
              <a:t>Adversarially</a:t>
            </a:r>
            <a:r>
              <a:rPr lang="en-US" dirty="0">
                <a:solidFill>
                  <a:srgbClr val="5F2A0F"/>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dirty="0">
                <a:solidFill>
                  <a:srgbClr val="5F2A0F"/>
                </a:solidFill>
                <a:latin typeface="Calibri"/>
                <a:cs typeface="Calibri"/>
              </a:rPr>
              <a:t>Results and Baselines</a:t>
            </a:r>
            <a:endParaRPr lang="en-US" sz="2400"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solidFill>
                <a:latin typeface="Calibri"/>
                <a:cs typeface="Calibri"/>
              </a:rPr>
              <a:t>Evaluation Against Common Corruptions</a:t>
            </a:r>
          </a:p>
          <a:p>
            <a:pPr marL="1079500" lvl="1" indent="-571500">
              <a:buFont typeface="+mj-lt"/>
              <a:buAutoNum type="arabicPeriod"/>
            </a:pPr>
            <a:r>
              <a:rPr lang="en-US" dirty="0">
                <a:solidFill>
                  <a:srgbClr val="C58D01"/>
                </a:solidFill>
                <a:latin typeface="Calibri"/>
                <a:cs typeface="Calibri"/>
              </a:rPr>
              <a:t>Evaluation Against Common Adversarial Attacks</a:t>
            </a:r>
          </a:p>
          <a:p>
            <a:pPr marL="1079500" lvl="1" indent="-571500">
              <a:buFont typeface="+mj-lt"/>
              <a:buAutoNum type="arabicPeriod"/>
            </a:pPr>
            <a:r>
              <a:rPr lang="en-US" dirty="0">
                <a:solidFill>
                  <a:srgbClr val="C58D01"/>
                </a:solidFill>
                <a:latin typeface="Calibri"/>
                <a:cs typeface="Calibri"/>
              </a:rPr>
              <a:t>t-SNE Visualization of Latent Features Distributions in CL</a:t>
            </a:r>
          </a:p>
          <a:p>
            <a:pPr marL="1079500" lvl="1" indent="-571500">
              <a:buFont typeface="+mj-lt"/>
              <a:buAutoNum type="arabicPeriod"/>
            </a:pPr>
            <a:r>
              <a:rPr lang="en-US" dirty="0">
                <a:solidFill>
                  <a:srgbClr val="C58D01"/>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solidFill>
                <a:latin typeface="Calibri"/>
                <a:cs typeface="Calibri"/>
              </a:rPr>
              <a:t>Visualization of CL Model’s Features in Input Space</a:t>
            </a:r>
          </a:p>
          <a:p>
            <a:pPr marL="622300" indent="-571500">
              <a:buFont typeface="+mj-lt"/>
              <a:buAutoNum type="romanUcPeriod"/>
            </a:pPr>
            <a:r>
              <a:rPr lang="en-US" dirty="0">
                <a:solidFill>
                  <a:srgbClr val="5F2A0F"/>
                </a:solidFill>
                <a:latin typeface="Calibri"/>
                <a:cs typeface="Calibri"/>
              </a:rPr>
              <a:t>Conclusion</a:t>
            </a:r>
          </a:p>
        </p:txBody>
      </p:sp>
      <p:sp>
        <p:nvSpPr>
          <p:cNvPr id="6" name="Text Placeholder 2">
            <a:extLst>
              <a:ext uri="{FF2B5EF4-FFF2-40B4-BE49-F238E27FC236}">
                <a16:creationId xmlns:a16="http://schemas.microsoft.com/office/drawing/2014/main" id="{A1B276DD-7026-6502-BCBC-E0B3B6C671A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8149296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err="1">
                <a:solidFill>
                  <a:srgbClr val="5F2A0F"/>
                </a:solidFill>
                <a:latin typeface="Calibri" panose="020F0502020204030204" pitchFamily="34" charset="0"/>
                <a:cs typeface="Calibri" panose="020F0502020204030204" pitchFamily="34" charset="0"/>
              </a:rPr>
              <a:t>Adversarially</a:t>
            </a:r>
            <a:r>
              <a:rPr lang="en-US" sz="4000">
                <a:solidFill>
                  <a:srgbClr val="5F2A0F"/>
                </a:solidFill>
                <a:latin typeface="Calibri" panose="020F0502020204030204" pitchFamily="34" charset="0"/>
                <a:cs typeface="Calibri" panose="020F0502020204030204" pitchFamily="34" charset="0"/>
              </a:rPr>
              <a:t> Diversified Rehearsal Memory (ADRM)</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27880"/>
              </a:xfrm>
              <a:prstGeom prst="rect">
                <a:avLst/>
              </a:prstGeom>
              <a:noFill/>
              <a:ln>
                <a:noFill/>
              </a:ln>
            </p:spPr>
            <p:txBody>
              <a:bodyPr spcFirstLastPara="1" wrap="square" lIns="91425" tIns="45700" rIns="91425" bIns="45700" anchor="t" anchorCtr="0">
                <a:normAutofit lnSpcReduction="10000"/>
              </a:bodyPr>
              <a:lstStyle/>
              <a:p>
                <a:pPr lvl="0"/>
                <a:r>
                  <a:rPr lang="en-US">
                    <a:solidFill>
                      <a:srgbClr val="5F2A0F"/>
                    </a:solidFill>
                    <a:highlight>
                      <a:srgbClr val="FFFFFF"/>
                    </a:highlight>
                    <a:latin typeface="Calibri" panose="020F0502020204030204" pitchFamily="34" charset="0"/>
                    <a:cs typeface="Calibri" panose="020F0502020204030204" pitchFamily="34" charset="0"/>
                  </a:rPr>
                  <a:t>Rehearsal-Based Continual Learning</a:t>
                </a:r>
              </a:p>
              <a:p>
                <a:pPr lvl="0"/>
                <a:endParaRPr lang="en-US" sz="2800" i="1">
                  <a:latin typeface="Calibri" panose="020F0502020204030204" pitchFamily="34" charset="0"/>
                  <a:cs typeface="Calibri" panose="020F0502020204030204" pitchFamily="34" charset="0"/>
                </a:endParaRPr>
              </a:p>
              <a:p>
                <a:pPr marL="558800"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a:rPr lang="en-US" sz="2400" b="0" i="1" smtClean="0">
                                  <a:latin typeface="Cambria Math" panose="02040503050406030204" pitchFamily="18" charset="0"/>
                                </a:rPr>
                                <m:t>𝑚𝑖𝑛</m:t>
                              </m:r>
                            </m:e>
                            <m:lim>
                              <m:r>
                                <a:rPr lang="en-US" sz="2400" b="0" i="1" smtClean="0">
                                  <a:latin typeface="Cambria Math" panose="02040503050406030204" pitchFamily="18" charset="0"/>
                                </a:rPr>
                                <m:t>𝜃</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lim>
                          </m:limLow>
                        </m:fName>
                        <m:e>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𝑡</m:t>
                                          </m:r>
                                        </m:sub>
                                      </m:sSub>
                                      <m:r>
                                        <a:rPr lang="en-US" sz="2400" b="0" i="1">
                                          <a:latin typeface="Cambria Math" panose="02040503050406030204" pitchFamily="18" charset="0"/>
                                        </a:rPr>
                                        <m:t>, </m:t>
                                      </m:r>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r>
                                            <a:rPr lang="en-US" sz="2400" b="0" i="1">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𝒟</m:t>
                                      </m:r>
                                    </m:e>
                                    <m:sub>
                                      <m:r>
                                        <a:rPr lang="en-US" sz="2400" b="0" i="1" smtClean="0">
                                          <a:latin typeface="Cambria Math" panose="02040503050406030204" pitchFamily="18" charset="0"/>
                                        </a:rPr>
                                        <m:t>𝑡</m:t>
                                      </m:r>
                                    </m:sub>
                                  </m:sSub>
                                </m:sub>
                              </m:sSub>
                              <m:r>
                                <a:rPr lang="en-US" sz="2400" b="0" i="1" smtClean="0">
                                  <a:latin typeface="Cambria Math" panose="02040503050406030204" pitchFamily="18" charset="0"/>
                                </a:rPr>
                                <m:t>ℒ</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𝜃</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ℳ</m:t>
                                      </m:r>
                                    </m:e>
                                    <m:sub>
                                      <m:r>
                                        <a:rPr lang="en-US" sz="2400" b="0" i="1" smtClean="0">
                                          <a:latin typeface="Cambria Math" panose="02040503050406030204" pitchFamily="18" charset="0"/>
                                        </a:rPr>
                                        <m:t>𝑡</m:t>
                                      </m:r>
                                    </m:sub>
                                  </m:sSub>
                                </m:sub>
                              </m:sSub>
                              <m:r>
                                <a:rPr lang="en-US" sz="2400" b="0" i="1" smtClean="0">
                                  <a:latin typeface="Cambria Math" panose="02040503050406030204" pitchFamily="18" charset="0"/>
                                </a:rPr>
                                <m:t>ℒ</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𝜃</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e>
                              </m:d>
                            </m:e>
                          </m:d>
                          <m:r>
                            <a:rPr lang="en-US" sz="2400" b="0" i="1">
                              <a:latin typeface="Cambria Math" panose="02040503050406030204" pitchFamily="18" charset="0"/>
                              <a:ea typeface="Cambria Math" panose="02040503050406030204" pitchFamily="18" charset="0"/>
                            </a:rPr>
                            <m:t> </m:t>
                          </m:r>
                        </m:e>
                      </m:func>
                    </m:oMath>
                  </m:oMathPara>
                </a14:m>
                <a:endParaRPr lang="en-US" sz="2400"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b="0" i="0">
                    <a:solidFill>
                      <a:srgbClr val="5F2A0F"/>
                    </a:solidFill>
                    <a:effectLst/>
                    <a:highlight>
                      <a:srgbClr val="FFFFFF"/>
                    </a:highlight>
                    <a:latin typeface="Calibri" panose="020F0502020204030204" pitchFamily="34" charset="0"/>
                    <a:cs typeface="Calibri" panose="020F0502020204030204" pitchFamily="34" charset="0"/>
                  </a:rPr>
                  <a:t>Aims to increase the complexity of memory samples using </a:t>
                </a:r>
                <a:r>
                  <a:rPr lang="en-US">
                    <a:solidFill>
                      <a:srgbClr val="5F2A0F"/>
                    </a:solidFill>
                    <a:highlight>
                      <a:srgbClr val="FFFFFF"/>
                    </a:highlight>
                    <a:latin typeface="Calibri" panose="020F0502020204030204" pitchFamily="34" charset="0"/>
                    <a:cs typeface="Calibri" panose="020F0502020204030204" pitchFamily="34" charset="0"/>
                  </a:rPr>
                  <a:t>FGSM [10] </a:t>
                </a:r>
                <a:endParaRPr lang="en-US" b="0" i="0">
                  <a:solidFill>
                    <a:srgbClr val="5F2A0F"/>
                  </a:solidFill>
                  <a:effectLst/>
                  <a:highlight>
                    <a:srgbClr val="FFFFFF"/>
                  </a:highlight>
                  <a:latin typeface="Calibri" panose="020F0502020204030204" pitchFamily="34" charset="0"/>
                  <a:cs typeface="Calibri" panose="020F0502020204030204" pitchFamily="34" charset="0"/>
                </a:endParaRPr>
              </a:p>
              <a:p>
                <a:pPr marL="558800" lvl="1" indent="0" algn="ctr">
                  <a:buNone/>
                </a:pPr>
                <a14:m>
                  <m:oMath xmlns:m="http://schemas.openxmlformats.org/officeDocument/2006/math">
                    <m:sSub>
                      <m:sSubPr>
                        <m:ctrlPr>
                          <a:rPr lang="en-US" sz="2400" i="1" smtClean="0">
                            <a:solidFill>
                              <a:srgbClr val="C58D01"/>
                            </a:solidFill>
                            <a:latin typeface="Cambria Math" panose="02040503050406030204" pitchFamily="18" charset="0"/>
                          </a:rPr>
                        </m:ctrlPr>
                      </m:sSubPr>
                      <m:e>
                        <m:r>
                          <a:rPr lang="en-US" sz="2400" b="0" i="1" smtClean="0">
                            <a:solidFill>
                              <a:srgbClr val="C58D01"/>
                            </a:solidFill>
                            <a:latin typeface="Cambria Math" panose="02040503050406030204" pitchFamily="18" charset="0"/>
                          </a:rPr>
                          <m:t>𝑥</m:t>
                        </m:r>
                      </m:e>
                      <m:sub>
                        <m:r>
                          <a:rPr lang="en-US" sz="2400" b="0" i="1" smtClean="0">
                            <a:solidFill>
                              <a:srgbClr val="C58D01"/>
                            </a:solidFill>
                            <a:latin typeface="Cambria Math" panose="02040503050406030204" pitchFamily="18" charset="0"/>
                          </a:rPr>
                          <m:t>𝑑𝑖𝑣𝑒𝑟𝑠𝑖𝑓𝑖𝑒𝑑</m:t>
                        </m:r>
                      </m:sub>
                    </m:sSub>
                    <m:r>
                      <a:rPr lang="en-US" sz="2400" b="0" i="1" smtClean="0">
                        <a:solidFill>
                          <a:srgbClr val="C58D01"/>
                        </a:solidFill>
                        <a:latin typeface="Cambria Math" panose="02040503050406030204" pitchFamily="18" charset="0"/>
                      </a:rPr>
                      <m:t>=</m:t>
                    </m:r>
                    <m:sSub>
                      <m:sSubPr>
                        <m:ctrlPr>
                          <a:rPr lang="en-US" sz="2400" i="1" smtClean="0">
                            <a:solidFill>
                              <a:srgbClr val="C58D01"/>
                            </a:solidFill>
                            <a:latin typeface="Cambria Math" panose="02040503050406030204" pitchFamily="18" charset="0"/>
                          </a:rPr>
                        </m:ctrlPr>
                      </m:sSubPr>
                      <m:e>
                        <m:r>
                          <a:rPr lang="en-US" sz="2400" b="0" i="1" smtClean="0">
                            <a:solidFill>
                              <a:srgbClr val="C58D01"/>
                            </a:solidFill>
                            <a:latin typeface="Cambria Math" panose="02040503050406030204" pitchFamily="18" charset="0"/>
                          </a:rPr>
                          <m:t>𝑥</m:t>
                        </m:r>
                      </m:e>
                      <m:sub>
                        <m:r>
                          <a:rPr lang="en-US" sz="2400" b="0" i="1" smtClean="0">
                            <a:solidFill>
                              <a:srgbClr val="C58D01"/>
                            </a:solidFill>
                            <a:latin typeface="Cambria Math" panose="02040503050406030204" pitchFamily="18" charset="0"/>
                          </a:rPr>
                          <m:t>𝑚</m:t>
                        </m:r>
                      </m:sub>
                    </m:sSub>
                    <m:r>
                      <a:rPr lang="en-US" sz="2400" b="0" i="1" smtClean="0">
                        <a:solidFill>
                          <a:srgbClr val="C58D01"/>
                        </a:solidFill>
                        <a:latin typeface="Cambria Math" panose="02040503050406030204" pitchFamily="18" charset="0"/>
                      </a:rPr>
                      <m:t>+</m:t>
                    </m:r>
                    <m:r>
                      <a:rPr lang="en-US" sz="2400" b="0" i="1" smtClean="0">
                        <a:solidFill>
                          <a:srgbClr val="C58D01"/>
                        </a:solidFill>
                        <a:latin typeface="Cambria Math" panose="02040503050406030204" pitchFamily="18" charset="0"/>
                      </a:rPr>
                      <m:t>𝜖</m:t>
                    </m:r>
                    <m:r>
                      <a:rPr lang="en-US" sz="2400" b="0" i="1" smtClean="0">
                        <a:solidFill>
                          <a:srgbClr val="C58D01"/>
                        </a:solidFill>
                        <a:latin typeface="Cambria Math" panose="02040503050406030204" pitchFamily="18" charset="0"/>
                      </a:rPr>
                      <m:t> . </m:t>
                    </m:r>
                    <m:r>
                      <a:rPr lang="en-US" sz="2400" b="0" i="1" smtClean="0">
                        <a:solidFill>
                          <a:srgbClr val="C58D01"/>
                        </a:solidFill>
                        <a:latin typeface="Cambria Math" panose="02040503050406030204" pitchFamily="18" charset="0"/>
                      </a:rPr>
                      <m:t>𝑠𝑖𝑔𝑛</m:t>
                    </m:r>
                    <m:r>
                      <a:rPr lang="en-US" sz="2400" b="0" i="1" smtClean="0">
                        <a:solidFill>
                          <a:srgbClr val="C58D01"/>
                        </a:solidFill>
                        <a:latin typeface="Cambria Math" panose="02040503050406030204" pitchFamily="18" charset="0"/>
                      </a:rPr>
                      <m:t>(</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m:t>
                        </m:r>
                      </m:e>
                      <m:sub>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𝑥</m:t>
                            </m:r>
                          </m:e>
                          <m:sub>
                            <m:r>
                              <a:rPr lang="en-US" sz="2400" b="0" i="1" smtClean="0">
                                <a:solidFill>
                                  <a:srgbClr val="C58D01"/>
                                </a:solidFill>
                                <a:latin typeface="Cambria Math" panose="02040503050406030204" pitchFamily="18" charset="0"/>
                                <a:ea typeface="Cambria Math" panose="02040503050406030204" pitchFamily="18" charset="0"/>
                              </a:rPr>
                              <m:t>𝑚</m:t>
                            </m:r>
                          </m:sub>
                        </m:sSub>
                      </m:sub>
                    </m:sSub>
                    <m:r>
                      <a:rPr lang="en-US" sz="2400" b="0" i="1" smtClean="0">
                        <a:solidFill>
                          <a:srgbClr val="C58D01"/>
                        </a:solidFill>
                        <a:latin typeface="Cambria Math" panose="02040503050406030204" pitchFamily="18" charset="0"/>
                        <a:ea typeface="Cambria Math" panose="02040503050406030204" pitchFamily="18" charset="0"/>
                      </a:rPr>
                      <m:t> </m:t>
                    </m:r>
                    <m:r>
                      <a:rPr lang="en-US" sz="2400" b="0" i="1" smtClean="0">
                        <a:solidFill>
                          <a:srgbClr val="C58D01"/>
                        </a:solidFill>
                        <a:latin typeface="Cambria Math" panose="02040503050406030204" pitchFamily="18" charset="0"/>
                        <a:ea typeface="Cambria Math" panose="02040503050406030204" pitchFamily="18" charset="0"/>
                      </a:rPr>
                      <m:t>𝐽</m:t>
                    </m:r>
                    <m:r>
                      <a:rPr lang="en-US" sz="2400" b="0" i="1" smtClean="0">
                        <a:solidFill>
                          <a:srgbClr val="C58D01"/>
                        </a:solidFill>
                        <a:latin typeface="Cambria Math" panose="02040503050406030204" pitchFamily="18" charset="0"/>
                        <a:ea typeface="Cambria Math" panose="02040503050406030204" pitchFamily="18" charset="0"/>
                      </a:rPr>
                      <m:t>(</m:t>
                    </m:r>
                    <m:r>
                      <a:rPr lang="en-US" sz="2400" b="0" i="1" smtClean="0">
                        <a:solidFill>
                          <a:srgbClr val="C58D01"/>
                        </a:solidFill>
                        <a:latin typeface="Cambria Math" panose="02040503050406030204" pitchFamily="18" charset="0"/>
                        <a:ea typeface="Cambria Math" panose="02040503050406030204" pitchFamily="18" charset="0"/>
                      </a:rPr>
                      <m:t>𝜃</m:t>
                    </m:r>
                    <m:r>
                      <a:rPr lang="en-US" sz="2400" b="0" i="1" smtClean="0">
                        <a:solidFill>
                          <a:srgbClr val="C58D01"/>
                        </a:solidFill>
                        <a:latin typeface="Cambria Math" panose="02040503050406030204" pitchFamily="18" charset="0"/>
                        <a:ea typeface="Cambria Math" panose="02040503050406030204" pitchFamily="18" charset="0"/>
                      </a:rPr>
                      <m:t>,  </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𝑥</m:t>
                        </m:r>
                      </m:e>
                      <m:sub>
                        <m:r>
                          <a:rPr lang="en-US" sz="2400" b="0" i="1" smtClean="0">
                            <a:solidFill>
                              <a:srgbClr val="C58D01"/>
                            </a:solidFill>
                            <a:latin typeface="Cambria Math" panose="02040503050406030204" pitchFamily="18" charset="0"/>
                            <a:ea typeface="Cambria Math" panose="02040503050406030204" pitchFamily="18" charset="0"/>
                          </a:rPr>
                          <m:t>𝑚</m:t>
                        </m:r>
                      </m:sub>
                    </m:sSub>
                    <m:r>
                      <a:rPr lang="en-US" sz="2400" b="0" i="1" smtClean="0">
                        <a:solidFill>
                          <a:srgbClr val="C58D01"/>
                        </a:solidFill>
                        <a:latin typeface="Cambria Math" panose="02040503050406030204" pitchFamily="18" charset="0"/>
                        <a:ea typeface="Cambria Math" panose="02040503050406030204" pitchFamily="18" charset="0"/>
                      </a:rPr>
                      <m:t>,  </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𝑦</m:t>
                        </m:r>
                      </m:e>
                      <m:sub>
                        <m:r>
                          <a:rPr lang="en-US" sz="2400" b="0" i="1" smtClean="0">
                            <a:solidFill>
                              <a:srgbClr val="C58D01"/>
                            </a:solidFill>
                            <a:latin typeface="Cambria Math" panose="02040503050406030204" pitchFamily="18" charset="0"/>
                            <a:ea typeface="Cambria Math" panose="02040503050406030204" pitchFamily="18" charset="0"/>
                          </a:rPr>
                          <m:t>𝑚</m:t>
                        </m:r>
                      </m:sub>
                    </m:sSub>
                    <m:r>
                      <a:rPr lang="en-US" sz="2400" b="0" i="1" smtClean="0">
                        <a:solidFill>
                          <a:srgbClr val="C58D01"/>
                        </a:solidFill>
                        <a:latin typeface="Cambria Math" panose="02040503050406030204" pitchFamily="18" charset="0"/>
                        <a:ea typeface="Cambria Math" panose="02040503050406030204" pitchFamily="18" charset="0"/>
                      </a:rPr>
                      <m:t>)</m:t>
                    </m:r>
                  </m:oMath>
                </a14:m>
                <a:r>
                  <a:rPr lang="en-US" sz="2400">
                    <a:solidFill>
                      <a:srgbClr val="C58D01"/>
                    </a:solidFill>
                    <a:latin typeface="Calibri" panose="020F0502020204030204" pitchFamily="34" charset="0"/>
                    <a:cs typeface="Calibri" panose="020F0502020204030204" pitchFamily="34" charset="0"/>
                  </a:rPr>
                  <a:t>)</a:t>
                </a:r>
                <a:endParaRPr lang="en-US" sz="2400">
                  <a:solidFill>
                    <a:srgbClr val="C58D01"/>
                  </a:solidFill>
                  <a:highlight>
                    <a:srgbClr val="FFFFFF"/>
                  </a:highlight>
                  <a:latin typeface="Calibri" panose="020F0502020204030204" pitchFamily="34" charset="0"/>
                  <a:cs typeface="Calibri" panose="020F0502020204030204" pitchFamily="34" charset="0"/>
                </a:endParaRPr>
              </a:p>
              <a:p>
                <a:pPr marL="558800" lvl="1" indent="0" algn="ctr">
                  <a:buNone/>
                </a:pPr>
                <a:endParaRPr lang="en-US"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b="0" i="0">
                    <a:effectLst/>
                    <a:highlight>
                      <a:srgbClr val="FFFFFF"/>
                    </a:highlight>
                    <a:latin typeface="Calibri" panose="020F0502020204030204" pitchFamily="34" charset="0"/>
                    <a:cs typeface="Calibri" panose="020F0502020204030204" pitchFamily="34" charset="0"/>
                  </a:rPr>
                  <a:t>Benefits of ADRM:</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Prevents rehearsal memory overfitting.</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Maintains the effectiveness of rehearsal memory samples.</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Enables CL models to learn new tasks without performance degradation.</a:t>
                </a:r>
                <a:endParaRPr lang="en-US">
                  <a:highlight>
                    <a:srgbClr val="FFFFFF"/>
                  </a:highlight>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27880"/>
              </a:xfrm>
              <a:prstGeom prst="rect">
                <a:avLst/>
              </a:prstGeom>
              <a:blipFill>
                <a:blip r:embed="rId3"/>
                <a:stretch>
                  <a:fillRect t="-1144"/>
                </a:stretch>
              </a:blipFill>
              <a:ln>
                <a:noFill/>
              </a:ln>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55E7FD58-6D5D-B118-42DF-95F9F76CFD94}"/>
              </a:ext>
            </a:extLst>
          </p:cNvPr>
          <p:cNvGrpSpPr/>
          <p:nvPr/>
        </p:nvGrpSpPr>
        <p:grpSpPr>
          <a:xfrm>
            <a:off x="2903697" y="3721150"/>
            <a:ext cx="6384606" cy="1357557"/>
            <a:chOff x="2729210" y="5413005"/>
            <a:chExt cx="5894740" cy="1253397"/>
          </a:xfrm>
        </p:grpSpPr>
        <p:grpSp>
          <p:nvGrpSpPr>
            <p:cNvPr id="23" name="Group 22">
              <a:extLst>
                <a:ext uri="{FF2B5EF4-FFF2-40B4-BE49-F238E27FC236}">
                  <a16:creationId xmlns:a16="http://schemas.microsoft.com/office/drawing/2014/main" id="{2916193F-8568-AC23-6068-B3BD9D12F369}"/>
                </a:ext>
              </a:extLst>
            </p:cNvPr>
            <p:cNvGrpSpPr/>
            <p:nvPr/>
          </p:nvGrpSpPr>
          <p:grpSpPr>
            <a:xfrm>
              <a:off x="7744853" y="5413005"/>
              <a:ext cx="879097" cy="1249614"/>
              <a:chOff x="7744853" y="5413005"/>
              <a:chExt cx="879097" cy="1249614"/>
            </a:xfrm>
          </p:grpSpPr>
          <p:pic>
            <p:nvPicPr>
              <p:cNvPr id="39" name="Picture 38">
                <a:extLst>
                  <a:ext uri="{FF2B5EF4-FFF2-40B4-BE49-F238E27FC236}">
                    <a16:creationId xmlns:a16="http://schemas.microsoft.com/office/drawing/2014/main" id="{30638B42-6D37-129B-FB64-66BDA292A08B}"/>
                  </a:ext>
                </a:extLst>
              </p:cNvPr>
              <p:cNvPicPr>
                <a:picLocks noChangeAspect="1"/>
              </p:cNvPicPr>
              <p:nvPr/>
            </p:nvPicPr>
            <p:blipFill rotWithShape="1">
              <a:blip r:embed="rId4"/>
              <a:srcRect l="22401" t="31025" r="39034" b="30097"/>
              <a:stretch/>
            </p:blipFill>
            <p:spPr>
              <a:xfrm>
                <a:off x="7744853" y="5413005"/>
                <a:ext cx="879097" cy="886264"/>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9942C18-5F6C-3EE0-7619-5F9330B39835}"/>
                      </a:ext>
                    </a:extLst>
                  </p:cNvPr>
                  <p:cNvSpPr txBox="1"/>
                  <p:nvPr/>
                </p:nvSpPr>
                <p:spPr>
                  <a:xfrm>
                    <a:off x="7896341"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16</m:t>
                              </m:r>
                            </m:num>
                            <m:den>
                              <m:r>
                                <a:rPr lang="en-US" sz="1200" i="1">
                                  <a:latin typeface="Cambria Math" panose="02040503050406030204" pitchFamily="18" charset="0"/>
                                </a:rPr>
                                <m:t>255</m:t>
                              </m:r>
                            </m:den>
                          </m:f>
                        </m:oMath>
                      </m:oMathPara>
                    </a14:m>
                    <a:endParaRPr lang="en-US" sz="1200"/>
                  </a:p>
                </p:txBody>
              </p:sp>
            </mc:Choice>
            <mc:Fallback xmlns="">
              <p:sp>
                <p:nvSpPr>
                  <p:cNvPr id="40" name="TextBox 39">
                    <a:extLst>
                      <a:ext uri="{FF2B5EF4-FFF2-40B4-BE49-F238E27FC236}">
                        <a16:creationId xmlns:a16="http://schemas.microsoft.com/office/drawing/2014/main" id="{B9942C18-5F6C-3EE0-7619-5F9330B39835}"/>
                      </a:ext>
                    </a:extLst>
                  </p:cNvPr>
                  <p:cNvSpPr txBox="1">
                    <a:spLocks noRot="1" noChangeAspect="1" noMove="1" noResize="1" noEditPoints="1" noAdjustHandles="1" noChangeArrowheads="1" noChangeShapeType="1" noTextEdit="1"/>
                  </p:cNvSpPr>
                  <p:nvPr/>
                </p:nvSpPr>
                <p:spPr>
                  <a:xfrm>
                    <a:off x="7896341" y="6315729"/>
                    <a:ext cx="576120" cy="346890"/>
                  </a:xfrm>
                  <a:prstGeom prst="rect">
                    <a:avLst/>
                  </a:prstGeom>
                  <a:blipFill>
                    <a:blip r:embed="rId5"/>
                    <a:stretch>
                      <a:fillRect l="-1942" t="-3279" b="-6557"/>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946DA37A-183B-394B-6C52-93DC1A7AE469}"/>
                </a:ext>
              </a:extLst>
            </p:cNvPr>
            <p:cNvGrpSpPr/>
            <p:nvPr/>
          </p:nvGrpSpPr>
          <p:grpSpPr>
            <a:xfrm>
              <a:off x="6787645" y="5423836"/>
              <a:ext cx="879097" cy="1238783"/>
              <a:chOff x="6787645" y="5423836"/>
              <a:chExt cx="879097" cy="1238783"/>
            </a:xfrm>
          </p:grpSpPr>
          <p:pic>
            <p:nvPicPr>
              <p:cNvPr id="37" name="Picture 36" descr="A collage of different airplanes&#10;&#10;Description automatically generated">
                <a:extLst>
                  <a:ext uri="{FF2B5EF4-FFF2-40B4-BE49-F238E27FC236}">
                    <a16:creationId xmlns:a16="http://schemas.microsoft.com/office/drawing/2014/main" id="{1E202778-A09A-3A25-7370-FA3FCE7E22AA}"/>
                  </a:ext>
                </a:extLst>
              </p:cNvPr>
              <p:cNvPicPr>
                <a:picLocks noChangeAspect="1"/>
              </p:cNvPicPr>
              <p:nvPr/>
            </p:nvPicPr>
            <p:blipFill rotWithShape="1">
              <a:blip r:embed="rId6"/>
              <a:srcRect l="32000" t="30906" r="29437" b="30215"/>
              <a:stretch/>
            </p:blipFill>
            <p:spPr>
              <a:xfrm>
                <a:off x="6787645" y="5423836"/>
                <a:ext cx="879097" cy="886264"/>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29394E2-933F-0359-8A14-4BE4D60A422E}"/>
                      </a:ext>
                    </a:extLst>
                  </p:cNvPr>
                  <p:cNvSpPr txBox="1"/>
                  <p:nvPr/>
                </p:nvSpPr>
                <p:spPr>
                  <a:xfrm>
                    <a:off x="6939133"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12</m:t>
                              </m:r>
                            </m:num>
                            <m:den>
                              <m:r>
                                <a:rPr lang="en-US" sz="1200" b="0" i="1" smtClean="0">
                                  <a:latin typeface="Cambria Math" panose="02040503050406030204" pitchFamily="18" charset="0"/>
                                </a:rPr>
                                <m:t>255</m:t>
                              </m:r>
                            </m:den>
                          </m:f>
                        </m:oMath>
                      </m:oMathPara>
                    </a14:m>
                    <a:endParaRPr lang="en-US" sz="1200"/>
                  </a:p>
                </p:txBody>
              </p:sp>
            </mc:Choice>
            <mc:Fallback xmlns="">
              <p:sp>
                <p:nvSpPr>
                  <p:cNvPr id="38" name="TextBox 37">
                    <a:extLst>
                      <a:ext uri="{FF2B5EF4-FFF2-40B4-BE49-F238E27FC236}">
                        <a16:creationId xmlns:a16="http://schemas.microsoft.com/office/drawing/2014/main" id="{029394E2-933F-0359-8A14-4BE4D60A422E}"/>
                      </a:ext>
                    </a:extLst>
                  </p:cNvPr>
                  <p:cNvSpPr txBox="1">
                    <a:spLocks noRot="1" noChangeAspect="1" noMove="1" noResize="1" noEditPoints="1" noAdjustHandles="1" noChangeArrowheads="1" noChangeShapeType="1" noTextEdit="1"/>
                  </p:cNvSpPr>
                  <p:nvPr/>
                </p:nvSpPr>
                <p:spPr>
                  <a:xfrm>
                    <a:off x="6939133" y="6315729"/>
                    <a:ext cx="576120" cy="346890"/>
                  </a:xfrm>
                  <a:prstGeom prst="rect">
                    <a:avLst/>
                  </a:prstGeom>
                  <a:blipFill>
                    <a:blip r:embed="rId7"/>
                    <a:stretch>
                      <a:fillRect l="-1942" t="-3279" b="-6557"/>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0E94A83E-BB1E-5AB6-E49C-CA225F8E7EEA}"/>
                </a:ext>
              </a:extLst>
            </p:cNvPr>
            <p:cNvGrpSpPr/>
            <p:nvPr/>
          </p:nvGrpSpPr>
          <p:grpSpPr>
            <a:xfrm>
              <a:off x="5830436" y="5423835"/>
              <a:ext cx="879098" cy="1238784"/>
              <a:chOff x="5830436" y="5423835"/>
              <a:chExt cx="879098" cy="1238784"/>
            </a:xfrm>
          </p:grpSpPr>
          <p:pic>
            <p:nvPicPr>
              <p:cNvPr id="35" name="Picture 34">
                <a:extLst>
                  <a:ext uri="{FF2B5EF4-FFF2-40B4-BE49-F238E27FC236}">
                    <a16:creationId xmlns:a16="http://schemas.microsoft.com/office/drawing/2014/main" id="{241AA622-3711-8EDA-5BAE-D7541DDB40CD}"/>
                  </a:ext>
                </a:extLst>
              </p:cNvPr>
              <p:cNvPicPr>
                <a:picLocks noChangeAspect="1"/>
              </p:cNvPicPr>
              <p:nvPr/>
            </p:nvPicPr>
            <p:blipFill rotWithShape="1">
              <a:blip r:embed="rId8"/>
              <a:srcRect l="32001" t="31099" r="29435" b="30023"/>
              <a:stretch/>
            </p:blipFill>
            <p:spPr>
              <a:xfrm>
                <a:off x="5830436" y="5423835"/>
                <a:ext cx="879098" cy="886265"/>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3F9DE9-93BE-A265-B440-2EAC09454EBF}"/>
                      </a:ext>
                    </a:extLst>
                  </p:cNvPr>
                  <p:cNvSpPr txBox="1"/>
                  <p:nvPr/>
                </p:nvSpPr>
                <p:spPr>
                  <a:xfrm>
                    <a:off x="5981925"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9</m:t>
                              </m:r>
                            </m:num>
                            <m:den>
                              <m:r>
                                <a:rPr lang="en-US" sz="1200" i="1">
                                  <a:latin typeface="Cambria Math" panose="02040503050406030204" pitchFamily="18" charset="0"/>
                                </a:rPr>
                                <m:t>255</m:t>
                              </m:r>
                            </m:den>
                          </m:f>
                        </m:oMath>
                      </m:oMathPara>
                    </a14:m>
                    <a:endParaRPr lang="en-US" sz="1200"/>
                  </a:p>
                </p:txBody>
              </p:sp>
            </mc:Choice>
            <mc:Fallback xmlns="">
              <p:sp>
                <p:nvSpPr>
                  <p:cNvPr id="36" name="TextBox 35">
                    <a:extLst>
                      <a:ext uri="{FF2B5EF4-FFF2-40B4-BE49-F238E27FC236}">
                        <a16:creationId xmlns:a16="http://schemas.microsoft.com/office/drawing/2014/main" id="{B53F9DE9-93BE-A265-B440-2EAC09454EBF}"/>
                      </a:ext>
                    </a:extLst>
                  </p:cNvPr>
                  <p:cNvSpPr txBox="1">
                    <a:spLocks noRot="1" noChangeAspect="1" noMove="1" noResize="1" noEditPoints="1" noAdjustHandles="1" noChangeArrowheads="1" noChangeShapeType="1" noTextEdit="1"/>
                  </p:cNvSpPr>
                  <p:nvPr/>
                </p:nvSpPr>
                <p:spPr>
                  <a:xfrm>
                    <a:off x="5981925" y="6315729"/>
                    <a:ext cx="576120" cy="346890"/>
                  </a:xfrm>
                  <a:prstGeom prst="rect">
                    <a:avLst/>
                  </a:prstGeom>
                  <a:blipFill>
                    <a:blip r:embed="rId9"/>
                    <a:stretch>
                      <a:fillRect l="-1942" t="-3279" b="-6557"/>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3F2AB998-787E-A150-EBF6-A213152C14D3}"/>
                </a:ext>
              </a:extLst>
            </p:cNvPr>
            <p:cNvGrpSpPr/>
            <p:nvPr/>
          </p:nvGrpSpPr>
          <p:grpSpPr>
            <a:xfrm>
              <a:off x="4873227" y="5423835"/>
              <a:ext cx="879098" cy="1242567"/>
              <a:chOff x="4873227" y="5423835"/>
              <a:chExt cx="879098" cy="1242567"/>
            </a:xfrm>
          </p:grpSpPr>
          <p:pic>
            <p:nvPicPr>
              <p:cNvPr id="33" name="Picture 32">
                <a:extLst>
                  <a:ext uri="{FF2B5EF4-FFF2-40B4-BE49-F238E27FC236}">
                    <a16:creationId xmlns:a16="http://schemas.microsoft.com/office/drawing/2014/main" id="{E451C131-4FDA-37D4-09D5-CA1643635144}"/>
                  </a:ext>
                </a:extLst>
              </p:cNvPr>
              <p:cNvPicPr>
                <a:picLocks noChangeAspect="1"/>
              </p:cNvPicPr>
              <p:nvPr/>
            </p:nvPicPr>
            <p:blipFill rotWithShape="1">
              <a:blip r:embed="rId10"/>
              <a:srcRect l="31897" t="31488" r="29539" b="30551"/>
              <a:stretch/>
            </p:blipFill>
            <p:spPr>
              <a:xfrm>
                <a:off x="4873227" y="5423835"/>
                <a:ext cx="879098" cy="865359"/>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B924C09-719C-D209-FC6C-7C69DDF76B26}"/>
                      </a:ext>
                    </a:extLst>
                  </p:cNvPr>
                  <p:cNvSpPr txBox="1"/>
                  <p:nvPr/>
                </p:nvSpPr>
                <p:spPr>
                  <a:xfrm>
                    <a:off x="5024716" y="6315729"/>
                    <a:ext cx="576120" cy="3506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i="1">
                                  <a:latin typeface="Cambria Math" panose="02040503050406030204" pitchFamily="18" charset="0"/>
                                </a:rPr>
                                <m:t>255</m:t>
                              </m:r>
                            </m:den>
                          </m:f>
                        </m:oMath>
                      </m:oMathPara>
                    </a14:m>
                    <a:endParaRPr lang="en-US" sz="1200"/>
                  </a:p>
                </p:txBody>
              </p:sp>
            </mc:Choice>
            <mc:Fallback xmlns="">
              <p:sp>
                <p:nvSpPr>
                  <p:cNvPr id="34" name="TextBox 33">
                    <a:extLst>
                      <a:ext uri="{FF2B5EF4-FFF2-40B4-BE49-F238E27FC236}">
                        <a16:creationId xmlns:a16="http://schemas.microsoft.com/office/drawing/2014/main" id="{DB924C09-719C-D209-FC6C-7C69DDF76B26}"/>
                      </a:ext>
                    </a:extLst>
                  </p:cNvPr>
                  <p:cNvSpPr txBox="1">
                    <a:spLocks noRot="1" noChangeAspect="1" noMove="1" noResize="1" noEditPoints="1" noAdjustHandles="1" noChangeArrowheads="1" noChangeShapeType="1" noTextEdit="1"/>
                  </p:cNvSpPr>
                  <p:nvPr/>
                </p:nvSpPr>
                <p:spPr>
                  <a:xfrm>
                    <a:off x="5024716" y="6315729"/>
                    <a:ext cx="576120" cy="350673"/>
                  </a:xfrm>
                  <a:prstGeom prst="rect">
                    <a:avLst/>
                  </a:prstGeom>
                  <a:blipFill>
                    <a:blip r:embed="rId11"/>
                    <a:stretch>
                      <a:fillRect l="-1942" t="-3226" b="-6452"/>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ACD5AF0-D31B-1558-4E62-96BA9992B1B0}"/>
                </a:ext>
              </a:extLst>
            </p:cNvPr>
            <p:cNvGrpSpPr/>
            <p:nvPr/>
          </p:nvGrpSpPr>
          <p:grpSpPr>
            <a:xfrm>
              <a:off x="3916018" y="5423835"/>
              <a:ext cx="879098" cy="1238784"/>
              <a:chOff x="3916018" y="5423835"/>
              <a:chExt cx="879098" cy="1238784"/>
            </a:xfrm>
          </p:grpSpPr>
          <p:pic>
            <p:nvPicPr>
              <p:cNvPr id="31" name="Picture 30">
                <a:extLst>
                  <a:ext uri="{FF2B5EF4-FFF2-40B4-BE49-F238E27FC236}">
                    <a16:creationId xmlns:a16="http://schemas.microsoft.com/office/drawing/2014/main" id="{D0896188-166C-DD78-0CCB-F5CEC7D49E26}"/>
                  </a:ext>
                </a:extLst>
              </p:cNvPr>
              <p:cNvPicPr>
                <a:picLocks noChangeAspect="1"/>
              </p:cNvPicPr>
              <p:nvPr/>
            </p:nvPicPr>
            <p:blipFill rotWithShape="1">
              <a:blip r:embed="rId12"/>
              <a:srcRect l="32213" t="31287" r="29223" b="30249"/>
              <a:stretch/>
            </p:blipFill>
            <p:spPr>
              <a:xfrm>
                <a:off x="3916018" y="5423835"/>
                <a:ext cx="879098" cy="876811"/>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9D6AB2B-3384-44A1-B629-C1D451615BD3}"/>
                      </a:ext>
                    </a:extLst>
                  </p:cNvPr>
                  <p:cNvSpPr txBox="1"/>
                  <p:nvPr/>
                </p:nvSpPr>
                <p:spPr>
                  <a:xfrm>
                    <a:off x="4067507"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2</m:t>
                              </m:r>
                            </m:num>
                            <m:den>
                              <m:r>
                                <a:rPr lang="en-US" sz="1200" i="1">
                                  <a:latin typeface="Cambria Math" panose="02040503050406030204" pitchFamily="18" charset="0"/>
                                </a:rPr>
                                <m:t>255</m:t>
                              </m:r>
                            </m:den>
                          </m:f>
                        </m:oMath>
                      </m:oMathPara>
                    </a14:m>
                    <a:endParaRPr lang="en-US" sz="1200"/>
                  </a:p>
                </p:txBody>
              </p:sp>
            </mc:Choice>
            <mc:Fallback xmlns="">
              <p:sp>
                <p:nvSpPr>
                  <p:cNvPr id="32" name="TextBox 31">
                    <a:extLst>
                      <a:ext uri="{FF2B5EF4-FFF2-40B4-BE49-F238E27FC236}">
                        <a16:creationId xmlns:a16="http://schemas.microsoft.com/office/drawing/2014/main" id="{39D6AB2B-3384-44A1-B629-C1D451615BD3}"/>
                      </a:ext>
                    </a:extLst>
                  </p:cNvPr>
                  <p:cNvSpPr txBox="1">
                    <a:spLocks noRot="1" noChangeAspect="1" noMove="1" noResize="1" noEditPoints="1" noAdjustHandles="1" noChangeArrowheads="1" noChangeShapeType="1" noTextEdit="1"/>
                  </p:cNvSpPr>
                  <p:nvPr/>
                </p:nvSpPr>
                <p:spPr>
                  <a:xfrm>
                    <a:off x="4067507" y="6315729"/>
                    <a:ext cx="576120" cy="346890"/>
                  </a:xfrm>
                  <a:prstGeom prst="rect">
                    <a:avLst/>
                  </a:prstGeom>
                  <a:blipFill>
                    <a:blip r:embed="rId13"/>
                    <a:stretch>
                      <a:fillRect l="-1961" t="-3279" b="-6557"/>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AAF7CA3C-2A4F-F118-A652-13374D15D613}"/>
                </a:ext>
              </a:extLst>
            </p:cNvPr>
            <p:cNvGrpSpPr/>
            <p:nvPr/>
          </p:nvGrpSpPr>
          <p:grpSpPr>
            <a:xfrm>
              <a:off x="2729210" y="5423835"/>
              <a:ext cx="1226655" cy="1093537"/>
              <a:chOff x="2729210" y="5423835"/>
              <a:chExt cx="1226655" cy="1093537"/>
            </a:xfrm>
          </p:grpSpPr>
          <p:pic>
            <p:nvPicPr>
              <p:cNvPr id="29" name="Picture 28">
                <a:extLst>
                  <a:ext uri="{FF2B5EF4-FFF2-40B4-BE49-F238E27FC236}">
                    <a16:creationId xmlns:a16="http://schemas.microsoft.com/office/drawing/2014/main" id="{3956EE81-9B1F-E44B-10A2-6FB131D1705D}"/>
                  </a:ext>
                </a:extLst>
              </p:cNvPr>
              <p:cNvPicPr>
                <a:picLocks noChangeAspect="1"/>
              </p:cNvPicPr>
              <p:nvPr/>
            </p:nvPicPr>
            <p:blipFill rotWithShape="1">
              <a:blip r:embed="rId14"/>
              <a:srcRect l="41535" t="31330" r="19899" b="30267"/>
              <a:stretch/>
            </p:blipFill>
            <p:spPr>
              <a:xfrm>
                <a:off x="2958808" y="5423835"/>
                <a:ext cx="879099" cy="875434"/>
              </a:xfrm>
              <a:prstGeom prst="rect">
                <a:avLst/>
              </a:prstGeom>
              <a:noFill/>
              <a:ln w="3175">
                <a:solidFill>
                  <a:schemeClr val="tx1">
                    <a:alpha val="50000"/>
                  </a:schemeClr>
                </a:solidFill>
              </a:ln>
            </p:spPr>
          </p:pic>
          <p:sp>
            <p:nvSpPr>
              <p:cNvPr id="30" name="TextBox 29">
                <a:extLst>
                  <a:ext uri="{FF2B5EF4-FFF2-40B4-BE49-F238E27FC236}">
                    <a16:creationId xmlns:a16="http://schemas.microsoft.com/office/drawing/2014/main" id="{FCE2C40E-7293-763E-5873-00A01F12B95F}"/>
                  </a:ext>
                </a:extLst>
              </p:cNvPr>
              <p:cNvSpPr txBox="1"/>
              <p:nvPr/>
            </p:nvSpPr>
            <p:spPr>
              <a:xfrm>
                <a:off x="2729210" y="6346875"/>
                <a:ext cx="1226655" cy="170497"/>
              </a:xfrm>
              <a:prstGeom prst="rect">
                <a:avLst/>
              </a:prstGeom>
              <a:noFill/>
            </p:spPr>
            <p:txBody>
              <a:bodyPr wrap="square" lIns="0" tIns="0" rIns="0" bIns="0" rtlCol="0">
                <a:spAutoFit/>
              </a:bodyPr>
              <a:lstStyle/>
              <a:p>
                <a:pPr algn="ctr"/>
                <a:r>
                  <a:rPr lang="en-US" sz="1200" b="0"/>
                  <a:t>Airplane samples</a:t>
                </a:r>
                <a:endParaRPr lang="en-US" sz="1200"/>
              </a:p>
            </p:txBody>
          </p:sp>
        </p:grpSp>
      </p:grpSp>
      <p:grpSp>
        <p:nvGrpSpPr>
          <p:cNvPr id="46" name="Group 45">
            <a:extLst>
              <a:ext uri="{FF2B5EF4-FFF2-40B4-BE49-F238E27FC236}">
                <a16:creationId xmlns:a16="http://schemas.microsoft.com/office/drawing/2014/main" id="{DB255F6F-8BCA-43F8-47EA-9D3087795B2C}"/>
              </a:ext>
            </a:extLst>
          </p:cNvPr>
          <p:cNvGrpSpPr/>
          <p:nvPr/>
        </p:nvGrpSpPr>
        <p:grpSpPr>
          <a:xfrm>
            <a:off x="4249321" y="2028362"/>
            <a:ext cx="1588770" cy="429710"/>
            <a:chOff x="3413298" y="1992737"/>
            <a:chExt cx="1588770" cy="429710"/>
          </a:xfrm>
        </p:grpSpPr>
        <p:sp>
          <p:nvSpPr>
            <p:cNvPr id="44" name="Left Brace 43">
              <a:extLst>
                <a:ext uri="{FF2B5EF4-FFF2-40B4-BE49-F238E27FC236}">
                  <a16:creationId xmlns:a16="http://schemas.microsoft.com/office/drawing/2014/main" id="{29578E4C-D942-6C11-6C90-2173522FC334}"/>
                </a:ext>
              </a:extLst>
            </p:cNvPr>
            <p:cNvSpPr/>
            <p:nvPr/>
          </p:nvSpPr>
          <p:spPr>
            <a:xfrm rot="5400000">
              <a:off x="4029062" y="1376973"/>
              <a:ext cx="357242" cy="1588770"/>
            </a:xfrm>
            <a:prstGeom prst="leftBrace">
              <a:avLst/>
            </a:prstGeom>
            <a:ln w="25400">
              <a:solidFill>
                <a:srgbClr val="5F2A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58D01"/>
                </a:solidFill>
              </a:endParaRPr>
            </a:p>
          </p:txBody>
        </p:sp>
        <p:sp>
          <p:nvSpPr>
            <p:cNvPr id="45" name="TextBox 44">
              <a:extLst>
                <a:ext uri="{FF2B5EF4-FFF2-40B4-BE49-F238E27FC236}">
                  <a16:creationId xmlns:a16="http://schemas.microsoft.com/office/drawing/2014/main" id="{C35E5338-1EDD-9CB6-54E6-E9BB137EA605}"/>
                </a:ext>
              </a:extLst>
            </p:cNvPr>
            <p:cNvSpPr txBox="1"/>
            <p:nvPr/>
          </p:nvSpPr>
          <p:spPr>
            <a:xfrm>
              <a:off x="3664906" y="2114670"/>
              <a:ext cx="1085554" cy="307777"/>
            </a:xfrm>
            <a:prstGeom prst="rect">
              <a:avLst/>
            </a:prstGeom>
            <a:noFill/>
          </p:spPr>
          <p:txBody>
            <a:bodyPr wrap="none" rtlCol="0">
              <a:spAutoFit/>
            </a:bodyPr>
            <a:lstStyle/>
            <a:p>
              <a:r>
                <a:rPr lang="en-US">
                  <a:solidFill>
                    <a:srgbClr val="5F2A0F"/>
                  </a:solidFill>
                  <a:latin typeface="Calibri" panose="020F0502020204030204" pitchFamily="34" charset="0"/>
                  <a:cs typeface="Calibri" panose="020F0502020204030204" pitchFamily="34" charset="0"/>
                </a:rPr>
                <a:t>Current task</a:t>
              </a:r>
            </a:p>
          </p:txBody>
        </p:sp>
      </p:grpSp>
      <p:grpSp>
        <p:nvGrpSpPr>
          <p:cNvPr id="47" name="Group 46">
            <a:extLst>
              <a:ext uri="{FF2B5EF4-FFF2-40B4-BE49-F238E27FC236}">
                <a16:creationId xmlns:a16="http://schemas.microsoft.com/office/drawing/2014/main" id="{887E40C6-3899-4665-0438-A624494225B2}"/>
              </a:ext>
            </a:extLst>
          </p:cNvPr>
          <p:cNvGrpSpPr/>
          <p:nvPr/>
        </p:nvGrpSpPr>
        <p:grpSpPr>
          <a:xfrm>
            <a:off x="7626521" y="2028362"/>
            <a:ext cx="1588770" cy="429710"/>
            <a:chOff x="3413298" y="1992737"/>
            <a:chExt cx="1588770" cy="429710"/>
          </a:xfrm>
        </p:grpSpPr>
        <p:sp>
          <p:nvSpPr>
            <p:cNvPr id="48" name="Left Brace 47">
              <a:extLst>
                <a:ext uri="{FF2B5EF4-FFF2-40B4-BE49-F238E27FC236}">
                  <a16:creationId xmlns:a16="http://schemas.microsoft.com/office/drawing/2014/main" id="{AE13749D-422D-43EA-3FE8-61BE7CB14870}"/>
                </a:ext>
              </a:extLst>
            </p:cNvPr>
            <p:cNvSpPr/>
            <p:nvPr/>
          </p:nvSpPr>
          <p:spPr>
            <a:xfrm rot="5400000">
              <a:off x="4029062" y="1376973"/>
              <a:ext cx="357242" cy="1588770"/>
            </a:xfrm>
            <a:prstGeom prst="leftBrace">
              <a:avLst/>
            </a:prstGeom>
            <a:ln w="25400">
              <a:solidFill>
                <a:srgbClr val="5F2A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58D01"/>
                </a:solidFill>
              </a:endParaRPr>
            </a:p>
          </p:txBody>
        </p:sp>
        <p:sp>
          <p:nvSpPr>
            <p:cNvPr id="49" name="TextBox 48">
              <a:extLst>
                <a:ext uri="{FF2B5EF4-FFF2-40B4-BE49-F238E27FC236}">
                  <a16:creationId xmlns:a16="http://schemas.microsoft.com/office/drawing/2014/main" id="{B30B2BD6-4A0B-7F1C-3C03-A1E86BB5CC67}"/>
                </a:ext>
              </a:extLst>
            </p:cNvPr>
            <p:cNvSpPr txBox="1"/>
            <p:nvPr/>
          </p:nvSpPr>
          <p:spPr>
            <a:xfrm>
              <a:off x="3802764" y="2114670"/>
              <a:ext cx="809837" cy="307777"/>
            </a:xfrm>
            <a:prstGeom prst="rect">
              <a:avLst/>
            </a:prstGeom>
            <a:noFill/>
          </p:spPr>
          <p:txBody>
            <a:bodyPr wrap="none" rtlCol="0">
              <a:spAutoFit/>
            </a:bodyPr>
            <a:lstStyle/>
            <a:p>
              <a:r>
                <a:rPr lang="en-US">
                  <a:solidFill>
                    <a:srgbClr val="5F2A0F"/>
                  </a:solidFill>
                  <a:latin typeface="Calibri" panose="020F0502020204030204" pitchFamily="34" charset="0"/>
                  <a:cs typeface="Calibri" panose="020F0502020204030204" pitchFamily="34" charset="0"/>
                </a:rPr>
                <a:t>Memory</a:t>
              </a:r>
              <a:endParaRPr lang="en-US" sz="1200">
                <a:solidFill>
                  <a:srgbClr val="5F2A0F"/>
                </a:solidFill>
                <a:latin typeface="Calibri" panose="020F0502020204030204" pitchFamily="34" charset="0"/>
                <a:cs typeface="Calibri" panose="020F0502020204030204" pitchFamily="34" charset="0"/>
              </a:endParaRPr>
            </a:p>
          </p:txBody>
        </p:sp>
      </p:grpSp>
      <p:sp>
        <p:nvSpPr>
          <p:cNvPr id="5" name="Text Placeholder 2">
            <a:extLst>
              <a:ext uri="{FF2B5EF4-FFF2-40B4-BE49-F238E27FC236}">
                <a16:creationId xmlns:a16="http://schemas.microsoft.com/office/drawing/2014/main" id="{ECBB233A-C1AA-ADFC-3BC4-A0B42EAA891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Statement| </a:t>
            </a:r>
            <a:r>
              <a:rPr lang="en-US" sz="1400" b="1" dirty="0">
                <a:solidFill>
                  <a:schemeClr val="tx2"/>
                </a:solidFill>
                <a:latin typeface="Calibri"/>
                <a:cs typeface="Calibri"/>
              </a:rPr>
              <a:t>Our Work: </a:t>
            </a:r>
            <a:r>
              <a:rPr lang="en-US" sz="1400" b="1" dirty="0" err="1">
                <a:solidFill>
                  <a:schemeClr val="tx2"/>
                </a:solidFill>
                <a:latin typeface="Calibri"/>
                <a:cs typeface="Calibri"/>
              </a:rPr>
              <a:t>Adversarially</a:t>
            </a:r>
            <a:r>
              <a:rPr lang="en-US" sz="1400" b="1" dirty="0">
                <a:solidFill>
                  <a:schemeClr val="tx2"/>
                </a:solidFill>
                <a:latin typeface="Calibri"/>
                <a:cs typeface="Calibri"/>
              </a:rPr>
              <a:t> Diversified Rehearsal Memory </a:t>
            </a:r>
            <a:r>
              <a:rPr lang="en-US" sz="1400" dirty="0">
                <a:solidFill>
                  <a:schemeClr val="accent5"/>
                </a:solidFill>
                <a:latin typeface="Calibri"/>
                <a:cs typeface="Calibri"/>
              </a:rPr>
              <a:t>|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24628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alpha val="10000"/>
                  </a:srgbClr>
                </a:solidFill>
                <a:latin typeface="Calibri"/>
                <a:cs typeface="Calibri"/>
              </a:rPr>
              <a:t>Introduction</a:t>
            </a:r>
          </a:p>
          <a:p>
            <a:pPr marL="622300" indent="-571500">
              <a:buFont typeface="+mj-lt"/>
              <a:buAutoNum type="romanUcPeriod"/>
            </a:pPr>
            <a:r>
              <a:rPr lang="en-US" dirty="0">
                <a:solidFill>
                  <a:srgbClr val="5F2A0F">
                    <a:alpha val="10000"/>
                  </a:srgbClr>
                </a:solidFill>
                <a:latin typeface="Calibri"/>
                <a:cs typeface="Calibri"/>
              </a:rPr>
              <a:t>Related Work</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Our Work: </a:t>
            </a:r>
            <a:r>
              <a:rPr lang="en-US" dirty="0" err="1">
                <a:solidFill>
                  <a:srgbClr val="5F2A0F">
                    <a:alpha val="10000"/>
                  </a:srgbClr>
                </a:solidFill>
                <a:latin typeface="Calibri" panose="020F0502020204030204" pitchFamily="34" charset="0"/>
                <a:cs typeface="Calibri" panose="020F0502020204030204" pitchFamily="34" charset="0"/>
              </a:rPr>
              <a:t>Adversarially</a:t>
            </a:r>
            <a:r>
              <a:rPr lang="en-US" dirty="0">
                <a:solidFill>
                  <a:srgbClr val="5F2A0F">
                    <a:alpha val="10000"/>
                  </a:srgbClr>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sz="2400" dirty="0">
                <a:solidFill>
                  <a:srgbClr val="5F2A0F"/>
                </a:solidFill>
                <a:latin typeface="Calibri"/>
                <a:cs typeface="Calibri"/>
              </a:rPr>
              <a:t>Results and Baselines</a:t>
            </a:r>
            <a:endParaRPr lang="en-US" sz="2400"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alpha val="10000"/>
                  </a:srgbClr>
                </a:solidFill>
                <a:latin typeface="Calibri"/>
                <a:cs typeface="Calibri"/>
              </a:rPr>
              <a:t>Evaluation Against Common Corruptions</a:t>
            </a:r>
          </a:p>
          <a:p>
            <a:pPr marL="1079500" lvl="1" indent="-571500">
              <a:buFont typeface="+mj-lt"/>
              <a:buAutoNum type="arabicPeriod"/>
            </a:pPr>
            <a:r>
              <a:rPr lang="en-US" dirty="0">
                <a:solidFill>
                  <a:srgbClr val="C58D01">
                    <a:alpha val="10000"/>
                  </a:srgbClr>
                </a:solidFill>
                <a:latin typeface="Calibri"/>
                <a:cs typeface="Calibri"/>
              </a:rPr>
              <a:t>Evaluation Against Common Adversarial Attacks</a:t>
            </a:r>
          </a:p>
          <a:p>
            <a:pPr marL="1079500" lvl="1" indent="-571500">
              <a:buFont typeface="+mj-lt"/>
              <a:buAutoNum type="arabicPeriod"/>
            </a:pPr>
            <a:r>
              <a:rPr lang="en-US" dirty="0">
                <a:solidFill>
                  <a:srgbClr val="C58D01">
                    <a:alpha val="10000"/>
                  </a:srgbClr>
                </a:solidFill>
                <a:latin typeface="Calibri"/>
                <a:cs typeface="Calibri"/>
              </a:rPr>
              <a:t>t-SNE Visualization of Latent Features Distributions in CL</a:t>
            </a:r>
          </a:p>
          <a:p>
            <a:pPr marL="1079500" lvl="1" indent="-571500">
              <a:buFont typeface="+mj-lt"/>
              <a:buAutoNum type="arabicPeriod"/>
            </a:pPr>
            <a:r>
              <a:rPr lang="en-US" dirty="0">
                <a:solidFill>
                  <a:srgbClr val="C58D01">
                    <a:alpha val="10000"/>
                  </a:srgbClr>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alpha val="10000"/>
                  </a:srgbClr>
                </a:solidFill>
                <a:latin typeface="Calibri"/>
                <a:cs typeface="Calibri"/>
              </a:rPr>
              <a:t>Visualization of CL Model’s Features in Input Space</a:t>
            </a:r>
          </a:p>
          <a:p>
            <a:pPr marL="622300" indent="-571500">
              <a:buFont typeface="+mj-lt"/>
              <a:buAutoNum type="romanUcPeriod"/>
            </a:pPr>
            <a:r>
              <a:rPr lang="en-US" dirty="0">
                <a:solidFill>
                  <a:srgbClr val="5F2A0F">
                    <a:alpha val="10000"/>
                  </a:srgbClr>
                </a:solidFill>
                <a:latin typeface="Calibri"/>
                <a:cs typeface="Calibri"/>
              </a:rPr>
              <a:t>Conclusion</a:t>
            </a:r>
          </a:p>
        </p:txBody>
      </p:sp>
      <p:sp>
        <p:nvSpPr>
          <p:cNvPr id="4" name="Text Placeholder 2">
            <a:extLst>
              <a:ext uri="{FF2B5EF4-FFF2-40B4-BE49-F238E27FC236}">
                <a16:creationId xmlns:a16="http://schemas.microsoft.com/office/drawing/2014/main" id="{B902B181-0BA7-C56A-F2C9-24167744A8F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2269232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2;g22b542f3695_0_0">
            <a:extLst>
              <a:ext uri="{FF2B5EF4-FFF2-40B4-BE49-F238E27FC236}">
                <a16:creationId xmlns:a16="http://schemas.microsoft.com/office/drawing/2014/main" id="{25836042-12FE-857C-5134-F31D518DBE93}"/>
              </a:ext>
            </a:extLst>
          </p:cNvPr>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Results and Baselines</a:t>
            </a:r>
            <a:endParaRPr 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Google Shape;163;g22b542f3695_0_0">
                <a:extLst>
                  <a:ext uri="{FF2B5EF4-FFF2-40B4-BE49-F238E27FC236}">
                    <a16:creationId xmlns:a16="http://schemas.microsoft.com/office/drawing/2014/main" id="{305A1F16-6C90-96CD-0403-673162624237}"/>
                  </a:ext>
                </a:extLst>
              </p:cNvPr>
              <p:cNvSpPr txBox="1">
                <a:spLocks noGrp="1"/>
              </p:cNvSpPr>
              <p:nvPr>
                <p:ph type="body" idx="1"/>
              </p:nvPr>
            </p:nvSpPr>
            <p:spPr>
              <a:xfrm>
                <a:off x="609600" y="1434175"/>
                <a:ext cx="5731565" cy="5301900"/>
              </a:xfrm>
              <a:prstGeom prst="rect">
                <a:avLst/>
              </a:prstGeom>
              <a:noFill/>
              <a:ln>
                <a:noFill/>
              </a:ln>
            </p:spPr>
            <p:txBody>
              <a:bodyPr spcFirstLastPara="1" wrap="square" lIns="91425" tIns="45700" rIns="91425" bIns="45700" anchor="t" anchorCtr="0">
                <a:normAutofit fontScale="92500"/>
              </a:bodyPr>
              <a:lstStyle/>
              <a:p>
                <a:pPr marL="457200" lvl="0" indent="-406400" algn="l" rtl="0">
                  <a:lnSpc>
                    <a:spcPct val="100000"/>
                  </a:lnSpc>
                  <a:spcBef>
                    <a:spcPts val="300"/>
                  </a:spcBef>
                  <a:spcAft>
                    <a:spcPts val="0"/>
                  </a:spcAft>
                  <a:buSzPts val="2800"/>
                  <a:buChar char="•"/>
                </a:pPr>
                <a:r>
                  <a:rPr lang="en-US" sz="2400" dirty="0">
                    <a:solidFill>
                      <a:srgbClr val="5F2A0F"/>
                    </a:solidFill>
                    <a:latin typeface="Calibri" panose="020F0502020204030204" pitchFamily="34" charset="0"/>
                    <a:cs typeface="Calibri" panose="020F0502020204030204" pitchFamily="34" charset="0"/>
                  </a:rPr>
                  <a:t>The ADRM outperforms several established CL approaches and achieves comparable results to state-of-the-art CL approaches.</a:t>
                </a:r>
              </a:p>
              <a:p>
                <a:pPr marL="457200" lvl="0" indent="-406400" algn="l" rtl="0">
                  <a:lnSpc>
                    <a:spcPct val="100000"/>
                  </a:lnSpc>
                  <a:spcBef>
                    <a:spcPts val="300"/>
                  </a:spcBef>
                  <a:spcAft>
                    <a:spcPts val="0"/>
                  </a:spcAft>
                  <a:buSzPts val="2800"/>
                  <a:buChar char="•"/>
                </a:pPr>
                <a:endParaRPr lang="en-US" sz="24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ADRM, when rehearsed with </a:t>
                </a:r>
                <a14:m>
                  <m:oMath xmlns:m="http://schemas.openxmlformats.org/officeDocument/2006/math">
                    <m:r>
                      <a:rPr lang="en-US" sz="2400" b="0" i="1" dirty="0" smtClean="0">
                        <a:solidFill>
                          <a:srgbClr val="5F2A0F"/>
                        </a:solidFill>
                        <a:latin typeface="Cambria Math" panose="02040503050406030204" pitchFamily="18" charset="0"/>
                      </a:rPr>
                      <m:t>10% </m:t>
                    </m:r>
                  </m:oMath>
                </a14:m>
                <a:r>
                  <a:rPr lang="en-US" sz="2400" dirty="0" err="1">
                    <a:solidFill>
                      <a:srgbClr val="5F2A0F"/>
                    </a:solidFill>
                    <a:latin typeface="Calibri" panose="020F0502020204030204" pitchFamily="34" charset="0"/>
                    <a:cs typeface="Calibri" panose="020F0502020204030204" pitchFamily="34" charset="0"/>
                  </a:rPr>
                  <a:t>adversarially</a:t>
                </a:r>
                <a:r>
                  <a:rPr lang="en-US" sz="2400" dirty="0">
                    <a:solidFill>
                      <a:srgbClr val="5F2A0F"/>
                    </a:solidFill>
                    <a:latin typeface="Calibri" panose="020F0502020204030204" pitchFamily="34" charset="0"/>
                    <a:cs typeface="Calibri" panose="020F0502020204030204" pitchFamily="34" charset="0"/>
                  </a:rPr>
                  <a:t> diversified memory, demonstrates superior performance over variants incorporating </a:t>
                </a:r>
                <a14:m>
                  <m:oMath xmlns:m="http://schemas.openxmlformats.org/officeDocument/2006/math">
                    <m:r>
                      <a:rPr lang="en-US" sz="2400" b="0" i="1" dirty="0" smtClean="0">
                        <a:solidFill>
                          <a:srgbClr val="5F2A0F"/>
                        </a:solidFill>
                        <a:latin typeface="Cambria Math" panose="02040503050406030204" pitchFamily="18" charset="0"/>
                      </a:rPr>
                      <m:t>25%</m:t>
                    </m:r>
                  </m:oMath>
                </a14:m>
                <a:r>
                  <a:rPr lang="en-US" sz="2400" dirty="0">
                    <a:solidFill>
                      <a:srgbClr val="5F2A0F"/>
                    </a:solidFill>
                    <a:latin typeface="Calibri" panose="020F0502020204030204" pitchFamily="34" charset="0"/>
                    <a:cs typeface="Calibri" panose="020F0502020204030204" pitchFamily="34" charset="0"/>
                  </a:rPr>
                  <a:t>, </a:t>
                </a:r>
                <a14:m>
                  <m:oMath xmlns:m="http://schemas.openxmlformats.org/officeDocument/2006/math">
                    <m:r>
                      <a:rPr lang="en-US" sz="2400" b="0" i="1" dirty="0" smtClean="0">
                        <a:solidFill>
                          <a:srgbClr val="5F2A0F"/>
                        </a:solidFill>
                        <a:latin typeface="Cambria Math" panose="02040503050406030204" pitchFamily="18" charset="0"/>
                      </a:rPr>
                      <m:t>50%, 75%</m:t>
                    </m:r>
                  </m:oMath>
                </a14:m>
                <a:r>
                  <a:rPr lang="en-US" sz="2400" dirty="0">
                    <a:solidFill>
                      <a:srgbClr val="5F2A0F"/>
                    </a:solidFill>
                    <a:latin typeface="Calibri" panose="020F0502020204030204" pitchFamily="34" charset="0"/>
                    <a:cs typeface="Calibri" panose="020F0502020204030204" pitchFamily="34" charset="0"/>
                  </a:rPr>
                  <a:t>, and </a:t>
                </a:r>
                <a14:m>
                  <m:oMath xmlns:m="http://schemas.openxmlformats.org/officeDocument/2006/math">
                    <m:r>
                      <a:rPr lang="en-US" sz="2400" b="0" i="1" dirty="0" smtClean="0">
                        <a:solidFill>
                          <a:srgbClr val="5F2A0F"/>
                        </a:solidFill>
                        <a:latin typeface="Cambria Math" panose="02040503050406030204" pitchFamily="18" charset="0"/>
                      </a:rPr>
                      <m:t>100%</m:t>
                    </m:r>
                  </m:oMath>
                </a14:m>
                <a:r>
                  <a:rPr lang="en-US" sz="2400" dirty="0">
                    <a:solidFill>
                      <a:srgbClr val="5F2A0F"/>
                    </a:solidFill>
                    <a:latin typeface="Calibri" panose="020F0502020204030204" pitchFamily="34" charset="0"/>
                    <a:cs typeface="Calibri" panose="020F0502020204030204" pitchFamily="34" charset="0"/>
                  </a:rPr>
                  <a:t> diversified memory.</a:t>
                </a:r>
              </a:p>
              <a:p>
                <a:endParaRPr lang="en-US" sz="24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The </a:t>
                </a:r>
                <a14:m>
                  <m:oMath xmlns:m="http://schemas.openxmlformats.org/officeDocument/2006/math">
                    <m:r>
                      <a:rPr lang="en-US" sz="2400" b="0" i="1" dirty="0" smtClean="0">
                        <a:solidFill>
                          <a:srgbClr val="5F2A0F"/>
                        </a:solidFill>
                        <a:latin typeface="Cambria Math" panose="02040503050406030204" pitchFamily="18" charset="0"/>
                      </a:rPr>
                      <m:t>10% </m:t>
                    </m:r>
                  </m:oMath>
                </a14:m>
                <a:r>
                  <a:rPr lang="en-US" sz="2400" dirty="0" err="1">
                    <a:solidFill>
                      <a:srgbClr val="5F2A0F"/>
                    </a:solidFill>
                    <a:latin typeface="Calibri" panose="020F0502020204030204" pitchFamily="34" charset="0"/>
                    <a:cs typeface="Calibri" panose="020F0502020204030204" pitchFamily="34" charset="0"/>
                  </a:rPr>
                  <a:t>adversarially</a:t>
                </a:r>
                <a:r>
                  <a:rPr lang="en-US" sz="2400" dirty="0">
                    <a:solidFill>
                      <a:srgbClr val="5F2A0F"/>
                    </a:solidFill>
                    <a:latin typeface="Calibri" panose="020F0502020204030204" pitchFamily="34" charset="0"/>
                    <a:cs typeface="Calibri" panose="020F0502020204030204" pitchFamily="34" charset="0"/>
                  </a:rPr>
                  <a:t> diversified memory suggests that a minimal level of adversarial diversification, can prevent the rehearsal memory overfitting in CL.</a:t>
                </a:r>
              </a:p>
              <a:p>
                <a:pPr marL="457200" lvl="0" indent="-406400" algn="l" rtl="0">
                  <a:lnSpc>
                    <a:spcPct val="100000"/>
                  </a:lnSpc>
                  <a:spcBef>
                    <a:spcPts val="300"/>
                  </a:spcBef>
                  <a:spcAft>
                    <a:spcPts val="0"/>
                  </a:spcAft>
                  <a:buSzPts val="2800"/>
                  <a:buChar char="•"/>
                </a:pPr>
                <a:endParaRPr lang="en-US" sz="2400" dirty="0">
                  <a:solidFill>
                    <a:srgbClr val="5F2A0F"/>
                  </a:solidFill>
                  <a:latin typeface="Calibri" panose="020F0502020204030204" pitchFamily="34" charset="0"/>
                  <a:cs typeface="Calibri" panose="020F0502020204030204" pitchFamily="34" charset="0"/>
                </a:endParaRPr>
              </a:p>
              <a:p>
                <a:pPr marL="457200" lvl="0" indent="-406400" algn="l" rtl="0">
                  <a:lnSpc>
                    <a:spcPct val="100000"/>
                  </a:lnSpc>
                  <a:spcBef>
                    <a:spcPts val="300"/>
                  </a:spcBef>
                  <a:spcAft>
                    <a:spcPts val="0"/>
                  </a:spcAft>
                  <a:buSzPts val="2800"/>
                  <a:buChar char="•"/>
                </a:pPr>
                <a:endParaRPr sz="2400" dirty="0">
                  <a:solidFill>
                    <a:srgbClr val="5F2A0F"/>
                  </a:solidFill>
                  <a:latin typeface="Calibri" panose="020F0502020204030204" pitchFamily="34" charset="0"/>
                  <a:cs typeface="Calibri" panose="020F0502020204030204" pitchFamily="34" charset="0"/>
                </a:endParaRPr>
              </a:p>
            </p:txBody>
          </p:sp>
        </mc:Choice>
        <mc:Fallback xmlns="">
          <p:sp>
            <p:nvSpPr>
              <p:cNvPr id="8" name="Google Shape;163;g22b542f3695_0_0">
                <a:extLst>
                  <a:ext uri="{FF2B5EF4-FFF2-40B4-BE49-F238E27FC236}">
                    <a16:creationId xmlns:a16="http://schemas.microsoft.com/office/drawing/2014/main" id="{305A1F16-6C90-96CD-0403-673162624237}"/>
                  </a:ext>
                </a:extLst>
              </p:cNvPr>
              <p:cNvSpPr txBox="1">
                <a:spLocks noGrp="1" noRot="1" noChangeAspect="1" noMove="1" noResize="1" noEditPoints="1" noAdjustHandles="1" noChangeArrowheads="1" noChangeShapeType="1" noTextEdit="1"/>
              </p:cNvSpPr>
              <p:nvPr>
                <p:ph type="body" idx="1"/>
              </p:nvPr>
            </p:nvSpPr>
            <p:spPr>
              <a:xfrm>
                <a:off x="609600" y="1434175"/>
                <a:ext cx="5731565" cy="5301900"/>
              </a:xfrm>
              <a:prstGeom prst="rect">
                <a:avLst/>
              </a:prstGeom>
              <a:blipFill>
                <a:blip r:embed="rId3"/>
                <a:stretch>
                  <a:fillRect l="-1170" t="-1494" r="-1383"/>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2791FD1B-336C-C030-9222-BBD101FC06ED}"/>
              </a:ext>
            </a:extLst>
          </p:cNvPr>
          <p:cNvGrpSpPr/>
          <p:nvPr/>
        </p:nvGrpSpPr>
        <p:grpSpPr>
          <a:xfrm>
            <a:off x="6341165" y="1434175"/>
            <a:ext cx="5374533" cy="5360628"/>
            <a:chOff x="6341165" y="1434175"/>
            <a:chExt cx="5374533" cy="5360628"/>
          </a:xfrm>
        </p:grpSpPr>
        <p:pic>
          <p:nvPicPr>
            <p:cNvPr id="2" name="Picture 1">
              <a:extLst>
                <a:ext uri="{FF2B5EF4-FFF2-40B4-BE49-F238E27FC236}">
                  <a16:creationId xmlns:a16="http://schemas.microsoft.com/office/drawing/2014/main" id="{F03286A8-02BC-1C04-AF81-AF165B0259F6}"/>
                </a:ext>
              </a:extLst>
            </p:cNvPr>
            <p:cNvPicPr>
              <a:picLocks noChangeAspect="1"/>
            </p:cNvPicPr>
            <p:nvPr/>
          </p:nvPicPr>
          <p:blipFill>
            <a:blip r:embed="rId4"/>
            <a:stretch>
              <a:fillRect/>
            </a:stretch>
          </p:blipFill>
          <p:spPr>
            <a:xfrm>
              <a:off x="6341165" y="1434175"/>
              <a:ext cx="5374533" cy="4781853"/>
            </a:xfrm>
            <a:prstGeom prst="rect">
              <a:avLst/>
            </a:prstGeom>
          </p:spPr>
        </p:pic>
        <p:sp>
          <p:nvSpPr>
            <p:cNvPr id="3" name="TextBox 2">
              <a:extLst>
                <a:ext uri="{FF2B5EF4-FFF2-40B4-BE49-F238E27FC236}">
                  <a16:creationId xmlns:a16="http://schemas.microsoft.com/office/drawing/2014/main" id="{8F98D262-A7EF-EBD6-1302-DE7CA76B5A71}"/>
                </a:ext>
              </a:extLst>
            </p:cNvPr>
            <p:cNvSpPr txBox="1"/>
            <p:nvPr/>
          </p:nvSpPr>
          <p:spPr>
            <a:xfrm>
              <a:off x="6341166" y="6333138"/>
              <a:ext cx="5253742"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Comparative performance of CL methods on the Split-CIFAR10 dataset over 9 steps, 5 steps, and 2 steps.</a:t>
              </a:r>
            </a:p>
          </p:txBody>
        </p:sp>
      </p:grpSp>
      <p:sp>
        <p:nvSpPr>
          <p:cNvPr id="4" name="Rectangle 3">
            <a:extLst>
              <a:ext uri="{FF2B5EF4-FFF2-40B4-BE49-F238E27FC236}">
                <a16:creationId xmlns:a16="http://schemas.microsoft.com/office/drawing/2014/main" id="{3641C1F5-3D51-3A78-2847-BC66D1E9A13D}"/>
              </a:ext>
            </a:extLst>
          </p:cNvPr>
          <p:cNvSpPr/>
          <p:nvPr/>
        </p:nvSpPr>
        <p:spPr>
          <a:xfrm>
            <a:off x="6565809" y="4943582"/>
            <a:ext cx="4805752" cy="226560"/>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68A7B2-1D7E-E22F-411B-45968C60DF18}"/>
              </a:ext>
            </a:extLst>
          </p:cNvPr>
          <p:cNvSpPr/>
          <p:nvPr/>
        </p:nvSpPr>
        <p:spPr>
          <a:xfrm>
            <a:off x="6565809" y="4681131"/>
            <a:ext cx="4805752" cy="22656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B764EB-119A-BE03-0E27-C47946E75633}"/>
              </a:ext>
            </a:extLst>
          </p:cNvPr>
          <p:cNvSpPr/>
          <p:nvPr/>
        </p:nvSpPr>
        <p:spPr>
          <a:xfrm>
            <a:off x="6565809" y="3499474"/>
            <a:ext cx="4805752" cy="22656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5E34B2C-7CD4-06AD-A9B0-C9240D16C841}"/>
              </a:ext>
            </a:extLst>
          </p:cNvPr>
          <p:cNvGrpSpPr/>
          <p:nvPr/>
        </p:nvGrpSpPr>
        <p:grpSpPr>
          <a:xfrm>
            <a:off x="7889686" y="4926814"/>
            <a:ext cx="3493458" cy="1226799"/>
            <a:chOff x="7889686" y="4926814"/>
            <a:chExt cx="3493458" cy="1226799"/>
          </a:xfrm>
        </p:grpSpPr>
        <p:sp>
          <p:nvSpPr>
            <p:cNvPr id="9" name="Rectangle 8">
              <a:extLst>
                <a:ext uri="{FF2B5EF4-FFF2-40B4-BE49-F238E27FC236}">
                  <a16:creationId xmlns:a16="http://schemas.microsoft.com/office/drawing/2014/main" id="{4C388306-4EBA-15D6-EECB-09B5F886942F}"/>
                </a:ext>
              </a:extLst>
            </p:cNvPr>
            <p:cNvSpPr/>
            <p:nvPr/>
          </p:nvSpPr>
          <p:spPr>
            <a:xfrm>
              <a:off x="8904518" y="4939071"/>
              <a:ext cx="562957"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B6718D-A307-40DF-F10B-E9FB2662059E}"/>
                </a:ext>
              </a:extLst>
            </p:cNvPr>
            <p:cNvSpPr txBox="1"/>
            <p:nvPr/>
          </p:nvSpPr>
          <p:spPr>
            <a:xfrm>
              <a:off x="7993680" y="4926814"/>
              <a:ext cx="979755"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Generalization</a:t>
              </a:r>
            </a:p>
          </p:txBody>
        </p:sp>
        <p:sp>
          <p:nvSpPr>
            <p:cNvPr id="13" name="TextBox 12">
              <a:extLst>
                <a:ext uri="{FF2B5EF4-FFF2-40B4-BE49-F238E27FC236}">
                  <a16:creationId xmlns:a16="http://schemas.microsoft.com/office/drawing/2014/main" id="{37744008-C39C-DC86-61C2-32439E644E0A}"/>
                </a:ext>
              </a:extLst>
            </p:cNvPr>
            <p:cNvSpPr txBox="1"/>
            <p:nvPr/>
          </p:nvSpPr>
          <p:spPr>
            <a:xfrm>
              <a:off x="8161994" y="5899697"/>
              <a:ext cx="811441"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Robustness</a:t>
              </a:r>
            </a:p>
          </p:txBody>
        </p:sp>
        <p:sp>
          <p:nvSpPr>
            <p:cNvPr id="17" name="TextBox 16">
              <a:extLst>
                <a:ext uri="{FF2B5EF4-FFF2-40B4-BE49-F238E27FC236}">
                  <a16:creationId xmlns:a16="http://schemas.microsoft.com/office/drawing/2014/main" id="{C0F2713C-4684-C2A1-F3C6-D61935385583}"/>
                </a:ext>
              </a:extLst>
            </p:cNvPr>
            <p:cNvSpPr txBox="1"/>
            <p:nvPr/>
          </p:nvSpPr>
          <p:spPr>
            <a:xfrm>
              <a:off x="7889686" y="5401863"/>
              <a:ext cx="946093"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Trade-off [38]</a:t>
              </a:r>
            </a:p>
          </p:txBody>
        </p:sp>
        <p:sp>
          <p:nvSpPr>
            <p:cNvPr id="20" name="Up-Down Arrow 19">
              <a:extLst>
                <a:ext uri="{FF2B5EF4-FFF2-40B4-BE49-F238E27FC236}">
                  <a16:creationId xmlns:a16="http://schemas.microsoft.com/office/drawing/2014/main" id="{969AD2AF-888D-7850-3955-05CDDE2EC6B8}"/>
                </a:ext>
              </a:extLst>
            </p:cNvPr>
            <p:cNvSpPr/>
            <p:nvPr/>
          </p:nvSpPr>
          <p:spPr>
            <a:xfrm>
              <a:off x="8732377" y="5119775"/>
              <a:ext cx="119639" cy="851465"/>
            </a:xfrm>
            <a:prstGeom prst="upDownArrow">
              <a:avLst>
                <a:gd name="adj1" fmla="val 50000"/>
                <a:gd name="adj2" fmla="val 74755"/>
              </a:avLst>
            </a:prstGeom>
            <a:solidFill>
              <a:srgbClr val="FF0000"/>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93FED0-BF78-1126-EAEC-2C29460DE1A6}"/>
                </a:ext>
              </a:extLst>
            </p:cNvPr>
            <p:cNvSpPr/>
            <p:nvPr/>
          </p:nvSpPr>
          <p:spPr>
            <a:xfrm>
              <a:off x="9815356" y="4939071"/>
              <a:ext cx="613785"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EB4592-3B7B-103A-258B-CCE7E6D1A15D}"/>
                </a:ext>
              </a:extLst>
            </p:cNvPr>
            <p:cNvSpPr/>
            <p:nvPr/>
          </p:nvSpPr>
          <p:spPr>
            <a:xfrm>
              <a:off x="10765527" y="4941166"/>
              <a:ext cx="617617"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70A3932C-D7F7-594C-9DEF-AF535A9448D6}"/>
              </a:ext>
            </a:extLst>
          </p:cNvPr>
          <p:cNvGrpSpPr/>
          <p:nvPr/>
        </p:nvGrpSpPr>
        <p:grpSpPr>
          <a:xfrm>
            <a:off x="8904517" y="5046571"/>
            <a:ext cx="2869622" cy="1409411"/>
            <a:chOff x="8904517" y="5046571"/>
            <a:chExt cx="2869622" cy="1409411"/>
          </a:xfrm>
        </p:grpSpPr>
        <p:sp>
          <p:nvSpPr>
            <p:cNvPr id="25" name="Up-Down Arrow 24">
              <a:extLst>
                <a:ext uri="{FF2B5EF4-FFF2-40B4-BE49-F238E27FC236}">
                  <a16:creationId xmlns:a16="http://schemas.microsoft.com/office/drawing/2014/main" id="{62CAAB4D-EA3F-E76A-055B-35684197EFDC}"/>
                </a:ext>
              </a:extLst>
            </p:cNvPr>
            <p:cNvSpPr/>
            <p:nvPr/>
          </p:nvSpPr>
          <p:spPr>
            <a:xfrm rot="5400000">
              <a:off x="10078219" y="4994763"/>
              <a:ext cx="119639" cy="2467044"/>
            </a:xfrm>
            <a:prstGeom prst="upDownArrow">
              <a:avLst>
                <a:gd name="adj1" fmla="val 50000"/>
                <a:gd name="adj2" fmla="val 74755"/>
              </a:avLst>
            </a:prstGeom>
            <a:solidFill>
              <a:srgbClr val="0D8000"/>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AD26490-2713-1995-AA07-DFD511BA83AA}"/>
                </a:ext>
              </a:extLst>
            </p:cNvPr>
            <p:cNvSpPr txBox="1"/>
            <p:nvPr/>
          </p:nvSpPr>
          <p:spPr>
            <a:xfrm>
              <a:off x="8996760" y="6195742"/>
              <a:ext cx="433132"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High</a:t>
              </a:r>
            </a:p>
          </p:txBody>
        </p:sp>
        <p:sp>
          <p:nvSpPr>
            <p:cNvPr id="27" name="TextBox 26">
              <a:extLst>
                <a:ext uri="{FF2B5EF4-FFF2-40B4-BE49-F238E27FC236}">
                  <a16:creationId xmlns:a16="http://schemas.microsoft.com/office/drawing/2014/main" id="{73520374-13E8-41E2-6462-70DEED47ECFA}"/>
                </a:ext>
              </a:extLst>
            </p:cNvPr>
            <p:cNvSpPr txBox="1"/>
            <p:nvPr/>
          </p:nvSpPr>
          <p:spPr>
            <a:xfrm>
              <a:off x="10926612" y="6195742"/>
              <a:ext cx="407484"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Low</a:t>
              </a:r>
            </a:p>
          </p:txBody>
        </p:sp>
        <p:sp>
          <p:nvSpPr>
            <p:cNvPr id="29" name="TextBox 28">
              <a:extLst>
                <a:ext uri="{FF2B5EF4-FFF2-40B4-BE49-F238E27FC236}">
                  <a16:creationId xmlns:a16="http://schemas.microsoft.com/office/drawing/2014/main" id="{660A9B3F-A24E-7C83-889D-271454F8BFCB}"/>
                </a:ext>
              </a:extLst>
            </p:cNvPr>
            <p:cNvSpPr txBox="1"/>
            <p:nvPr/>
          </p:nvSpPr>
          <p:spPr>
            <a:xfrm>
              <a:off x="9596863" y="6202066"/>
              <a:ext cx="1082349"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Number of tasks</a:t>
              </a:r>
            </a:p>
          </p:txBody>
        </p:sp>
        <p:grpSp>
          <p:nvGrpSpPr>
            <p:cNvPr id="62" name="Group 61">
              <a:extLst>
                <a:ext uri="{FF2B5EF4-FFF2-40B4-BE49-F238E27FC236}">
                  <a16:creationId xmlns:a16="http://schemas.microsoft.com/office/drawing/2014/main" id="{33307879-67B2-4E5E-8F4F-7DB6476F5FCD}"/>
                </a:ext>
              </a:extLst>
            </p:cNvPr>
            <p:cNvGrpSpPr/>
            <p:nvPr/>
          </p:nvGrpSpPr>
          <p:grpSpPr>
            <a:xfrm>
              <a:off x="9386145" y="5046571"/>
              <a:ext cx="2387994" cy="974753"/>
              <a:chOff x="9386145" y="5046571"/>
              <a:chExt cx="2387994" cy="974753"/>
            </a:xfrm>
          </p:grpSpPr>
          <p:grpSp>
            <p:nvGrpSpPr>
              <p:cNvPr id="50" name="Group 49">
                <a:extLst>
                  <a:ext uri="{FF2B5EF4-FFF2-40B4-BE49-F238E27FC236}">
                    <a16:creationId xmlns:a16="http://schemas.microsoft.com/office/drawing/2014/main" id="{78547D6F-A48F-3E63-29EA-1E2667B39920}"/>
                  </a:ext>
                </a:extLst>
              </p:cNvPr>
              <p:cNvGrpSpPr/>
              <p:nvPr/>
            </p:nvGrpSpPr>
            <p:grpSpPr>
              <a:xfrm>
                <a:off x="9386145" y="5065775"/>
                <a:ext cx="487634" cy="955549"/>
                <a:chOff x="9394273" y="5065775"/>
                <a:chExt cx="487634" cy="955549"/>
              </a:xfrm>
            </p:grpSpPr>
            <p:sp>
              <p:nvSpPr>
                <p:cNvPr id="45" name="Right Bracket 44">
                  <a:extLst>
                    <a:ext uri="{FF2B5EF4-FFF2-40B4-BE49-F238E27FC236}">
                      <a16:creationId xmlns:a16="http://schemas.microsoft.com/office/drawing/2014/main" id="{22107A0D-B994-881E-C17B-0D5DE22DE6E7}"/>
                    </a:ext>
                  </a:extLst>
                </p:cNvPr>
                <p:cNvSpPr/>
                <p:nvPr/>
              </p:nvSpPr>
              <p:spPr>
                <a:xfrm>
                  <a:off x="942845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9821F99-3905-8111-9C93-A8A6E41DA427}"/>
                        </a:ext>
                      </a:extLst>
                    </p:cNvPr>
                    <p:cNvSpPr txBox="1"/>
                    <p:nvPr/>
                  </p:nvSpPr>
                  <p:spPr>
                    <a:xfrm>
                      <a:off x="9394273"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9.37%</m:t>
                            </m:r>
                          </m:oMath>
                        </m:oMathPara>
                      </a14:m>
                      <a:endParaRPr lang="en-US" sz="900">
                        <a:solidFill>
                          <a:srgbClr val="0D8000"/>
                        </a:solidFill>
                        <a:latin typeface="Calibri" panose="020F0502020204030204" pitchFamily="34" charset="0"/>
                        <a:cs typeface="Calibri" panose="020F0502020204030204" pitchFamily="34" charset="0"/>
                      </a:endParaRPr>
                    </a:p>
                  </p:txBody>
                </p:sp>
              </mc:Choice>
              <mc:Fallback xmlns="">
                <p:sp>
                  <p:nvSpPr>
                    <p:cNvPr id="47" name="TextBox 46">
                      <a:extLst>
                        <a:ext uri="{FF2B5EF4-FFF2-40B4-BE49-F238E27FC236}">
                          <a16:creationId xmlns:a16="http://schemas.microsoft.com/office/drawing/2014/main" id="{69821F99-3905-8111-9C93-A8A6E41DA427}"/>
                        </a:ext>
                      </a:extLst>
                    </p:cNvPr>
                    <p:cNvSpPr txBox="1">
                      <a:spLocks noRot="1" noChangeAspect="1" noMove="1" noResize="1" noEditPoints="1" noAdjustHandles="1" noChangeArrowheads="1" noChangeShapeType="1" noTextEdit="1"/>
                    </p:cNvSpPr>
                    <p:nvPr/>
                  </p:nvSpPr>
                  <p:spPr>
                    <a:xfrm>
                      <a:off x="9394273" y="5413405"/>
                      <a:ext cx="487634" cy="215444"/>
                    </a:xfrm>
                    <a:prstGeom prst="rect">
                      <a:avLst/>
                    </a:prstGeom>
                    <a:blipFill>
                      <a:blip r:embed="rId5"/>
                      <a:stretch>
                        <a:fillRect/>
                      </a:stretch>
                    </a:blipFill>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54458EF6-1741-3C51-8035-981BA3AB71D3}"/>
                  </a:ext>
                </a:extLst>
              </p:cNvPr>
              <p:cNvGrpSpPr/>
              <p:nvPr/>
            </p:nvGrpSpPr>
            <p:grpSpPr>
              <a:xfrm>
                <a:off x="10339215" y="5048980"/>
                <a:ext cx="487634" cy="955549"/>
                <a:chOff x="9386409" y="5065775"/>
                <a:chExt cx="487634" cy="955549"/>
              </a:xfrm>
            </p:grpSpPr>
            <p:sp>
              <p:nvSpPr>
                <p:cNvPr id="57" name="Right Bracket 56">
                  <a:extLst>
                    <a:ext uri="{FF2B5EF4-FFF2-40B4-BE49-F238E27FC236}">
                      <a16:creationId xmlns:a16="http://schemas.microsoft.com/office/drawing/2014/main" id="{34168B92-A4EB-B044-681D-250BDED38248}"/>
                    </a:ext>
                  </a:extLst>
                </p:cNvPr>
                <p:cNvSpPr/>
                <p:nvPr/>
              </p:nvSpPr>
              <p:spPr>
                <a:xfrm>
                  <a:off x="942210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C3597C5-AD85-7576-2ED7-38988C90847E}"/>
                        </a:ext>
                      </a:extLst>
                    </p:cNvPr>
                    <p:cNvSpPr txBox="1"/>
                    <p:nvPr/>
                  </p:nvSpPr>
                  <p:spPr>
                    <a:xfrm>
                      <a:off x="9386409"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4.38%</m:t>
                            </m:r>
                          </m:oMath>
                        </m:oMathPara>
                      </a14:m>
                      <a:endParaRPr lang="en-US" sz="1000">
                        <a:solidFill>
                          <a:srgbClr val="0D8000"/>
                        </a:solidFill>
                        <a:latin typeface="Calibri" panose="020F0502020204030204" pitchFamily="34" charset="0"/>
                        <a:cs typeface="Calibri" panose="020F0502020204030204" pitchFamily="34" charset="0"/>
                      </a:endParaRPr>
                    </a:p>
                  </p:txBody>
                </p:sp>
              </mc:Choice>
              <mc:Fallback xmlns="">
                <p:sp>
                  <p:nvSpPr>
                    <p:cNvPr id="58" name="TextBox 57">
                      <a:extLst>
                        <a:ext uri="{FF2B5EF4-FFF2-40B4-BE49-F238E27FC236}">
                          <a16:creationId xmlns:a16="http://schemas.microsoft.com/office/drawing/2014/main" id="{9C3597C5-AD85-7576-2ED7-38988C90847E}"/>
                        </a:ext>
                      </a:extLst>
                    </p:cNvPr>
                    <p:cNvSpPr txBox="1">
                      <a:spLocks noRot="1" noChangeAspect="1" noMove="1" noResize="1" noEditPoints="1" noAdjustHandles="1" noChangeArrowheads="1" noChangeShapeType="1" noTextEdit="1"/>
                    </p:cNvSpPr>
                    <p:nvPr/>
                  </p:nvSpPr>
                  <p:spPr>
                    <a:xfrm>
                      <a:off x="9386409" y="5413405"/>
                      <a:ext cx="487634" cy="215444"/>
                    </a:xfrm>
                    <a:prstGeom prst="rect">
                      <a:avLst/>
                    </a:prstGeom>
                    <a:blipFill>
                      <a:blip r:embed="rId6"/>
                      <a:stretch>
                        <a:fillRect/>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4F17F28D-7201-ECE7-E162-63D8DBB4943E}"/>
                  </a:ext>
                </a:extLst>
              </p:cNvPr>
              <p:cNvGrpSpPr/>
              <p:nvPr/>
            </p:nvGrpSpPr>
            <p:grpSpPr>
              <a:xfrm>
                <a:off x="11286505" y="5046571"/>
                <a:ext cx="487634" cy="955549"/>
                <a:chOff x="9387720" y="5065775"/>
                <a:chExt cx="487634" cy="955549"/>
              </a:xfrm>
            </p:grpSpPr>
            <p:sp>
              <p:nvSpPr>
                <p:cNvPr id="60" name="Right Bracket 59">
                  <a:extLst>
                    <a:ext uri="{FF2B5EF4-FFF2-40B4-BE49-F238E27FC236}">
                      <a16:creationId xmlns:a16="http://schemas.microsoft.com/office/drawing/2014/main" id="{52396583-B3CE-E418-A5C5-5A3E84C51958}"/>
                    </a:ext>
                  </a:extLst>
                </p:cNvPr>
                <p:cNvSpPr/>
                <p:nvPr/>
              </p:nvSpPr>
              <p:spPr>
                <a:xfrm>
                  <a:off x="942210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4A56744-D48C-FE46-205A-41BC9E6998A9}"/>
                        </a:ext>
                      </a:extLst>
                    </p:cNvPr>
                    <p:cNvSpPr txBox="1"/>
                    <p:nvPr/>
                  </p:nvSpPr>
                  <p:spPr>
                    <a:xfrm>
                      <a:off x="9387720"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1.09%</m:t>
                            </m:r>
                          </m:oMath>
                        </m:oMathPara>
                      </a14:m>
                      <a:endParaRPr lang="en-US" sz="700">
                        <a:solidFill>
                          <a:srgbClr val="0D8000"/>
                        </a:solidFill>
                        <a:latin typeface="Calibri" panose="020F0502020204030204" pitchFamily="34" charset="0"/>
                        <a:cs typeface="Calibri" panose="020F0502020204030204" pitchFamily="34" charset="0"/>
                      </a:endParaRPr>
                    </a:p>
                  </p:txBody>
                </p:sp>
              </mc:Choice>
              <mc:Fallback xmlns="">
                <p:sp>
                  <p:nvSpPr>
                    <p:cNvPr id="61" name="TextBox 60">
                      <a:extLst>
                        <a:ext uri="{FF2B5EF4-FFF2-40B4-BE49-F238E27FC236}">
                          <a16:creationId xmlns:a16="http://schemas.microsoft.com/office/drawing/2014/main" id="{14A56744-D48C-FE46-205A-41BC9E6998A9}"/>
                        </a:ext>
                      </a:extLst>
                    </p:cNvPr>
                    <p:cNvSpPr txBox="1">
                      <a:spLocks noRot="1" noChangeAspect="1" noMove="1" noResize="1" noEditPoints="1" noAdjustHandles="1" noChangeArrowheads="1" noChangeShapeType="1" noTextEdit="1"/>
                    </p:cNvSpPr>
                    <p:nvPr/>
                  </p:nvSpPr>
                  <p:spPr>
                    <a:xfrm>
                      <a:off x="9387720" y="5413405"/>
                      <a:ext cx="487634" cy="215444"/>
                    </a:xfrm>
                    <a:prstGeom prst="rect">
                      <a:avLst/>
                    </a:prstGeom>
                    <a:blipFill>
                      <a:blip r:embed="rId7"/>
                      <a:stretch>
                        <a:fillRect/>
                      </a:stretch>
                    </a:blipFill>
                  </p:spPr>
                  <p:txBody>
                    <a:bodyPr/>
                    <a:lstStyle/>
                    <a:p>
                      <a:r>
                        <a:rPr lang="en-US">
                          <a:noFill/>
                        </a:rPr>
                        <a:t> </a:t>
                      </a:r>
                    </a:p>
                  </p:txBody>
                </p:sp>
              </mc:Fallback>
            </mc:AlternateContent>
          </p:grpSp>
        </p:grpSp>
      </p:grpSp>
      <p:sp>
        <p:nvSpPr>
          <p:cNvPr id="19" name="Text Placeholder 2">
            <a:extLst>
              <a:ext uri="{FF2B5EF4-FFF2-40B4-BE49-F238E27FC236}">
                <a16:creationId xmlns:a16="http://schemas.microsoft.com/office/drawing/2014/main" id="{6580308C-FA24-6CC3-54C1-939BD86107C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628150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alpha val="10000"/>
                  </a:srgbClr>
                </a:solidFill>
                <a:latin typeface="Calibri"/>
                <a:cs typeface="Calibri"/>
              </a:rPr>
              <a:t>Introduction</a:t>
            </a:r>
          </a:p>
          <a:p>
            <a:pPr marL="622300" indent="-571500">
              <a:buFont typeface="+mj-lt"/>
              <a:buAutoNum type="romanUcPeriod"/>
            </a:pPr>
            <a:r>
              <a:rPr lang="en-US" dirty="0">
                <a:solidFill>
                  <a:srgbClr val="5F2A0F">
                    <a:alpha val="10000"/>
                  </a:srgbClr>
                </a:solidFill>
                <a:latin typeface="Calibri"/>
                <a:cs typeface="Calibri"/>
              </a:rPr>
              <a:t>Related Work</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Our Work: </a:t>
            </a:r>
            <a:r>
              <a:rPr lang="en-US" dirty="0" err="1">
                <a:solidFill>
                  <a:srgbClr val="5F2A0F">
                    <a:alpha val="10000"/>
                  </a:srgbClr>
                </a:solidFill>
                <a:latin typeface="Calibri" panose="020F0502020204030204" pitchFamily="34" charset="0"/>
                <a:cs typeface="Calibri" panose="020F0502020204030204" pitchFamily="34" charset="0"/>
              </a:rPr>
              <a:t>Adversarially</a:t>
            </a:r>
            <a:r>
              <a:rPr lang="en-US" dirty="0">
                <a:solidFill>
                  <a:srgbClr val="5F2A0F">
                    <a:alpha val="10000"/>
                  </a:srgbClr>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sz="2400" dirty="0">
                <a:solidFill>
                  <a:srgbClr val="5F2A0F"/>
                </a:solidFill>
                <a:latin typeface="Calibri"/>
                <a:cs typeface="Calibri"/>
              </a:rPr>
              <a:t>Results and Baselines</a:t>
            </a:r>
            <a:endParaRPr lang="en-US" sz="2400"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solidFill>
                <a:latin typeface="Calibri"/>
                <a:cs typeface="Calibri"/>
              </a:rPr>
              <a:t>Evaluation Against Common Corruptions</a:t>
            </a:r>
          </a:p>
          <a:p>
            <a:pPr marL="1079500" lvl="1" indent="-571500">
              <a:buFont typeface="+mj-lt"/>
              <a:buAutoNum type="arabicPeriod"/>
            </a:pPr>
            <a:r>
              <a:rPr lang="en-US" dirty="0">
                <a:solidFill>
                  <a:srgbClr val="C58D01">
                    <a:alpha val="10000"/>
                  </a:srgbClr>
                </a:solidFill>
                <a:latin typeface="Calibri"/>
                <a:cs typeface="Calibri"/>
              </a:rPr>
              <a:t>Evaluation Against Common Adversarial Attacks</a:t>
            </a:r>
          </a:p>
          <a:p>
            <a:pPr marL="1079500" lvl="1" indent="-571500">
              <a:buFont typeface="+mj-lt"/>
              <a:buAutoNum type="arabicPeriod"/>
            </a:pPr>
            <a:r>
              <a:rPr lang="en-US" dirty="0">
                <a:solidFill>
                  <a:srgbClr val="C58D01">
                    <a:alpha val="10000"/>
                  </a:srgbClr>
                </a:solidFill>
                <a:latin typeface="Calibri"/>
                <a:cs typeface="Calibri"/>
              </a:rPr>
              <a:t>t-SNE Visualization of Latent Features Distributions in CL</a:t>
            </a:r>
          </a:p>
          <a:p>
            <a:pPr marL="1079500" lvl="1" indent="-571500">
              <a:buFont typeface="+mj-lt"/>
              <a:buAutoNum type="arabicPeriod"/>
            </a:pPr>
            <a:r>
              <a:rPr lang="en-US" dirty="0">
                <a:solidFill>
                  <a:srgbClr val="C58D01">
                    <a:alpha val="10000"/>
                  </a:srgbClr>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alpha val="10000"/>
                  </a:srgbClr>
                </a:solidFill>
                <a:latin typeface="Calibri"/>
                <a:cs typeface="Calibri"/>
              </a:rPr>
              <a:t>Visualization of CL Model’s Features in Input Space</a:t>
            </a:r>
          </a:p>
          <a:p>
            <a:pPr marL="622300" indent="-571500">
              <a:buFont typeface="+mj-lt"/>
              <a:buAutoNum type="romanUcPeriod"/>
            </a:pPr>
            <a:r>
              <a:rPr lang="en-US" dirty="0">
                <a:solidFill>
                  <a:srgbClr val="5F2A0F">
                    <a:alpha val="10000"/>
                  </a:srgbClr>
                </a:solidFill>
                <a:latin typeface="Calibri"/>
                <a:cs typeface="Calibri"/>
              </a:rPr>
              <a:t>Conclusion</a:t>
            </a:r>
          </a:p>
        </p:txBody>
      </p:sp>
      <p:sp>
        <p:nvSpPr>
          <p:cNvPr id="6" name="Text Placeholder 2">
            <a:extLst>
              <a:ext uri="{FF2B5EF4-FFF2-40B4-BE49-F238E27FC236}">
                <a16:creationId xmlns:a16="http://schemas.microsoft.com/office/drawing/2014/main" id="{0A340A67-9788-19A8-2890-E818790B9A7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6567267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22b5a1f32dd_1_1226"/>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CIFAR10-C (Corrupted) Dataset</a:t>
            </a:r>
            <a:endParaRPr dirty="0">
              <a:solidFill>
                <a:srgbClr val="5F2A0F"/>
              </a:solidFill>
              <a:latin typeface="Calibri" panose="020F0502020204030204" pitchFamily="34" charset="0"/>
              <a:cs typeface="Calibri" panose="020F0502020204030204" pitchFamily="34" charset="0"/>
            </a:endParaRPr>
          </a:p>
        </p:txBody>
      </p:sp>
      <p:sp>
        <p:nvSpPr>
          <p:cNvPr id="546" name="Google Shape;546;g22b5a1f32dd_1_1226"/>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The CIFAR10-C dataset is a variant of the original CIFAR10 dataset, characterized by the inclusion of corrupted images designed to challenge and evaluate the robustness of models [21].</a:t>
            </a:r>
          </a:p>
          <a:p>
            <a:pPr lvl="1" indent="-406400">
              <a:buSzPts val="2800"/>
            </a:pPr>
            <a:r>
              <a:rPr lang="en-US" dirty="0">
                <a:latin typeface="Calibri" panose="020F0502020204030204" pitchFamily="34" charset="0"/>
                <a:cs typeface="Calibri" panose="020F0502020204030204" pitchFamily="34" charset="0"/>
              </a:rPr>
              <a:t>Corrupted images are generated by applying nineteen different types of corruption, such as brightness, fog, and others.</a:t>
            </a:r>
            <a:endParaRPr dirty="0">
              <a:latin typeface="Calibri" panose="020F0502020204030204" pitchFamily="34" charset="0"/>
              <a:cs typeface="Calibri" panose="020F0502020204030204" pitchFamily="34" charset="0"/>
            </a:endParaRPr>
          </a:p>
          <a:p>
            <a:pPr marL="50800" lvl="0" indent="0" algn="l" rtl="0">
              <a:lnSpc>
                <a:spcPct val="100000"/>
              </a:lnSpc>
              <a:spcBef>
                <a:spcPts val="300"/>
              </a:spcBef>
              <a:spcAft>
                <a:spcPts val="0"/>
              </a:spcAft>
              <a:buSzPts val="2800"/>
              <a:buNone/>
            </a:pPr>
            <a:endParaRPr dirty="0">
              <a:latin typeface="Calibri" panose="020F0502020204030204" pitchFamily="34" charset="0"/>
              <a:cs typeface="Calibri" panose="020F0502020204030204" pitchFamily="34" charset="0"/>
            </a:endParaRPr>
          </a:p>
        </p:txBody>
      </p:sp>
      <p:pic>
        <p:nvPicPr>
          <p:cNvPr id="547" name="Google Shape;547;g22b5a1f32dd_1_1226"/>
          <p:cNvPicPr preferRelativeResize="0"/>
          <p:nvPr/>
        </p:nvPicPr>
        <p:blipFill>
          <a:blip r:embed="rId3">
            <a:alphaModFix/>
          </a:blip>
          <a:stretch>
            <a:fillRect/>
          </a:stretch>
        </p:blipFill>
        <p:spPr>
          <a:xfrm>
            <a:off x="7530524" y="3206485"/>
            <a:ext cx="4094511" cy="3450745"/>
          </a:xfrm>
          <a:prstGeom prst="rect">
            <a:avLst/>
          </a:prstGeom>
          <a:noFill/>
          <a:ln>
            <a:noFill/>
          </a:ln>
        </p:spPr>
      </p:pic>
      <p:sp>
        <p:nvSpPr>
          <p:cNvPr id="3" name="Google Shape;546;g22b5a1f32dd_1_1226">
            <a:extLst>
              <a:ext uri="{FF2B5EF4-FFF2-40B4-BE49-F238E27FC236}">
                <a16:creationId xmlns:a16="http://schemas.microsoft.com/office/drawing/2014/main" id="{86D856F1-2229-5961-9989-A191871EC4B2}"/>
              </a:ext>
            </a:extLst>
          </p:cNvPr>
          <p:cNvSpPr txBox="1">
            <a:spLocks/>
          </p:cNvSpPr>
          <p:nvPr/>
        </p:nvSpPr>
        <p:spPr>
          <a:xfrm>
            <a:off x="609600" y="3559437"/>
            <a:ext cx="6785659" cy="30050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0" lvl="1" indent="0">
              <a:buSzPts val="2800"/>
              <a:buNone/>
            </a:pPr>
            <a:endParaRPr lang="en-US" dirty="0">
              <a:latin typeface="Calibri" panose="020F0502020204030204" pitchFamily="34" charset="0"/>
              <a:cs typeface="Calibri" panose="020F0502020204030204" pitchFamily="34" charset="0"/>
            </a:endParaRPr>
          </a:p>
          <a:p>
            <a:pPr lvl="1" indent="-406400">
              <a:buSzPts val="2800"/>
            </a:pPr>
            <a:r>
              <a:rPr lang="en-US" dirty="0">
                <a:latin typeface="Calibri" panose="020F0502020204030204" pitchFamily="34" charset="0"/>
                <a:cs typeface="Calibri" panose="020F0502020204030204" pitchFamily="34" charset="0"/>
              </a:rPr>
              <a:t>We used the CIFAR-10-C dataset to evaluate the robustness and catastrophic forgetting for all benchmark CL models.</a:t>
            </a:r>
          </a:p>
        </p:txBody>
      </p:sp>
      <p:sp>
        <p:nvSpPr>
          <p:cNvPr id="2" name="Text Placeholder 2">
            <a:extLst>
              <a:ext uri="{FF2B5EF4-FFF2-40B4-BE49-F238E27FC236}">
                <a16:creationId xmlns:a16="http://schemas.microsoft.com/office/drawing/2014/main" id="{614A79D3-304E-A3D8-D7D5-9146C2848CE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 Contribution# 2</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80869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0" name="Group 9">
            <a:extLst>
              <a:ext uri="{FF2B5EF4-FFF2-40B4-BE49-F238E27FC236}">
                <a16:creationId xmlns:a16="http://schemas.microsoft.com/office/drawing/2014/main" id="{C3B967F6-698A-BBC8-9238-4BB82E461C73}"/>
              </a:ext>
            </a:extLst>
          </p:cNvPr>
          <p:cNvGrpSpPr/>
          <p:nvPr/>
        </p:nvGrpSpPr>
        <p:grpSpPr>
          <a:xfrm>
            <a:off x="976531" y="2842825"/>
            <a:ext cx="11034182" cy="3981240"/>
            <a:chOff x="976531" y="2842825"/>
            <a:chExt cx="11034182" cy="3981240"/>
          </a:xfrm>
        </p:grpSpPr>
        <p:pic>
          <p:nvPicPr>
            <p:cNvPr id="161" name="Picture 160" descr="A group of graphs showing different types of data&#10;&#10;Description automatically generated with medium confidence">
              <a:extLst>
                <a:ext uri="{FF2B5EF4-FFF2-40B4-BE49-F238E27FC236}">
                  <a16:creationId xmlns:a16="http://schemas.microsoft.com/office/drawing/2014/main" id="{46B35E15-12FC-594E-12F4-6E51B5F6FB0B}"/>
                </a:ext>
              </a:extLst>
            </p:cNvPr>
            <p:cNvPicPr>
              <a:picLocks noChangeAspect="1"/>
            </p:cNvPicPr>
            <p:nvPr/>
          </p:nvPicPr>
          <p:blipFill rotWithShape="1">
            <a:blip r:embed="rId3"/>
            <a:srcRect t="49971" r="98332" b="25005"/>
            <a:stretch/>
          </p:blipFill>
          <p:spPr>
            <a:xfrm>
              <a:off x="6784610" y="5496618"/>
              <a:ext cx="108117" cy="1327080"/>
            </a:xfrm>
            <a:prstGeom prst="rect">
              <a:avLst/>
            </a:prstGeom>
          </p:spPr>
        </p:pic>
        <p:grpSp>
          <p:nvGrpSpPr>
            <p:cNvPr id="4" name="Group 3">
              <a:extLst>
                <a:ext uri="{FF2B5EF4-FFF2-40B4-BE49-F238E27FC236}">
                  <a16:creationId xmlns:a16="http://schemas.microsoft.com/office/drawing/2014/main" id="{AB0020F9-A991-0E9D-C5AE-FC0A5FBC235B}"/>
                </a:ext>
              </a:extLst>
            </p:cNvPr>
            <p:cNvGrpSpPr/>
            <p:nvPr/>
          </p:nvGrpSpPr>
          <p:grpSpPr>
            <a:xfrm>
              <a:off x="976531" y="2842825"/>
              <a:ext cx="11034182" cy="3981240"/>
              <a:chOff x="976531" y="2842825"/>
              <a:chExt cx="11034182" cy="3981240"/>
            </a:xfrm>
          </p:grpSpPr>
          <p:pic>
            <p:nvPicPr>
              <p:cNvPr id="141" name="Picture 140" descr="A group of graphs showing different types of data&#10;&#10;Description automatically generated with medium confidence">
                <a:extLst>
                  <a:ext uri="{FF2B5EF4-FFF2-40B4-BE49-F238E27FC236}">
                    <a16:creationId xmlns:a16="http://schemas.microsoft.com/office/drawing/2014/main" id="{14C2E2B7-CCE5-C873-61E6-C039D4CE06B8}"/>
                  </a:ext>
                </a:extLst>
              </p:cNvPr>
              <p:cNvPicPr>
                <a:picLocks noChangeAspect="1"/>
              </p:cNvPicPr>
              <p:nvPr/>
            </p:nvPicPr>
            <p:blipFill rotWithShape="1">
              <a:blip r:embed="rId3"/>
              <a:srcRect t="49971" r="98332" b="25005"/>
              <a:stretch/>
            </p:blipFill>
            <p:spPr>
              <a:xfrm>
                <a:off x="976531" y="4169905"/>
                <a:ext cx="108117" cy="1327080"/>
              </a:xfrm>
              <a:prstGeom prst="rect">
                <a:avLst/>
              </a:prstGeom>
            </p:spPr>
          </p:pic>
          <p:pic>
            <p:nvPicPr>
              <p:cNvPr id="138" name="Picture 137" descr="A group of graphs showing different types of data&#10;&#10;Description automatically generated with medium confidence">
                <a:extLst>
                  <a:ext uri="{FF2B5EF4-FFF2-40B4-BE49-F238E27FC236}">
                    <a16:creationId xmlns:a16="http://schemas.microsoft.com/office/drawing/2014/main" id="{5BCE949B-CB1B-E269-F58B-84291333303F}"/>
                  </a:ext>
                </a:extLst>
              </p:cNvPr>
              <p:cNvPicPr>
                <a:picLocks noChangeAspect="1"/>
              </p:cNvPicPr>
              <p:nvPr/>
            </p:nvPicPr>
            <p:blipFill rotWithShape="1">
              <a:blip r:embed="rId3"/>
              <a:srcRect r="8245" b="74976"/>
              <a:stretch/>
            </p:blipFill>
            <p:spPr>
              <a:xfrm>
                <a:off x="976532" y="2842825"/>
                <a:ext cx="5945563" cy="1327080"/>
              </a:xfrm>
              <a:prstGeom prst="rect">
                <a:avLst/>
              </a:prstGeom>
            </p:spPr>
          </p:pic>
          <p:pic>
            <p:nvPicPr>
              <p:cNvPr id="139" name="Picture 138" descr="A group of graphs showing different types of data&#10;&#10;Description automatically generated with medium confidence">
                <a:extLst>
                  <a:ext uri="{FF2B5EF4-FFF2-40B4-BE49-F238E27FC236}">
                    <a16:creationId xmlns:a16="http://schemas.microsoft.com/office/drawing/2014/main" id="{A594EA58-0E8D-B399-591E-6F6797E4F447}"/>
                  </a:ext>
                </a:extLst>
              </p:cNvPr>
              <p:cNvPicPr>
                <a:picLocks noChangeAspect="1"/>
              </p:cNvPicPr>
              <p:nvPr/>
            </p:nvPicPr>
            <p:blipFill rotWithShape="1">
              <a:blip r:embed="rId3"/>
              <a:srcRect l="1597" t="24765" r="44127" b="50211"/>
              <a:stretch/>
            </p:blipFill>
            <p:spPr>
              <a:xfrm>
                <a:off x="6922095" y="2842825"/>
                <a:ext cx="3517041" cy="1327080"/>
              </a:xfrm>
              <a:prstGeom prst="rect">
                <a:avLst/>
              </a:prstGeom>
            </p:spPr>
          </p:pic>
          <p:pic>
            <p:nvPicPr>
              <p:cNvPr id="140" name="Picture 139" descr="A group of graphs showing different types of data&#10;&#10;Description automatically generated with medium confidence">
                <a:extLst>
                  <a:ext uri="{FF2B5EF4-FFF2-40B4-BE49-F238E27FC236}">
                    <a16:creationId xmlns:a16="http://schemas.microsoft.com/office/drawing/2014/main" id="{26B5507C-D3E2-4A7B-F198-4B513D3E23A9}"/>
                  </a:ext>
                </a:extLst>
              </p:cNvPr>
              <p:cNvPicPr>
                <a:picLocks noChangeAspect="1"/>
              </p:cNvPicPr>
              <p:nvPr/>
            </p:nvPicPr>
            <p:blipFill rotWithShape="1">
              <a:blip r:embed="rId3"/>
              <a:srcRect l="55561" t="24710" r="8673" b="50266"/>
              <a:stretch/>
            </p:blipFill>
            <p:spPr>
              <a:xfrm>
                <a:off x="1084648" y="4169905"/>
                <a:ext cx="2317584" cy="1327080"/>
              </a:xfrm>
              <a:prstGeom prst="rect">
                <a:avLst/>
              </a:prstGeom>
            </p:spPr>
          </p:pic>
          <p:pic>
            <p:nvPicPr>
              <p:cNvPr id="142" name="Picture 141" descr="A group of graphs showing different types of data&#10;&#10;Description automatically generated with medium confidence">
                <a:extLst>
                  <a:ext uri="{FF2B5EF4-FFF2-40B4-BE49-F238E27FC236}">
                    <a16:creationId xmlns:a16="http://schemas.microsoft.com/office/drawing/2014/main" id="{009F5C81-E2D7-2F8B-1C0D-64D5C2842859}"/>
                  </a:ext>
                </a:extLst>
              </p:cNvPr>
              <p:cNvPicPr>
                <a:picLocks noChangeAspect="1"/>
              </p:cNvPicPr>
              <p:nvPr/>
            </p:nvPicPr>
            <p:blipFill rotWithShape="1">
              <a:blip r:embed="rId3"/>
              <a:srcRect l="1669" t="49971" r="8245" b="25005"/>
              <a:stretch/>
            </p:blipFill>
            <p:spPr>
              <a:xfrm>
                <a:off x="3402232" y="4169905"/>
                <a:ext cx="5837447" cy="1327080"/>
              </a:xfrm>
              <a:prstGeom prst="rect">
                <a:avLst/>
              </a:prstGeom>
            </p:spPr>
          </p:pic>
          <p:pic>
            <p:nvPicPr>
              <p:cNvPr id="144" name="Picture 143" descr="A group of graphs showing different types of data&#10;&#10;Description automatically generated with medium confidence">
                <a:extLst>
                  <a:ext uri="{FF2B5EF4-FFF2-40B4-BE49-F238E27FC236}">
                    <a16:creationId xmlns:a16="http://schemas.microsoft.com/office/drawing/2014/main" id="{00C6C724-1473-48A4-AA37-7240185B0AA3}"/>
                  </a:ext>
                </a:extLst>
              </p:cNvPr>
              <p:cNvPicPr>
                <a:picLocks noChangeAspect="1"/>
              </p:cNvPicPr>
              <p:nvPr/>
            </p:nvPicPr>
            <p:blipFill rotWithShape="1">
              <a:blip r:embed="rId3"/>
              <a:srcRect l="1456" t="74929" r="80177" b="47"/>
              <a:stretch/>
            </p:blipFill>
            <p:spPr>
              <a:xfrm>
                <a:off x="9248965" y="4169905"/>
                <a:ext cx="1190171" cy="1327080"/>
              </a:xfrm>
              <a:prstGeom prst="rect">
                <a:avLst/>
              </a:prstGeom>
            </p:spPr>
          </p:pic>
          <p:pic>
            <p:nvPicPr>
              <p:cNvPr id="145" name="Picture 144" descr="A group of graphs showing different types of data&#10;&#10;Description automatically generated with medium confidence">
                <a:extLst>
                  <a:ext uri="{FF2B5EF4-FFF2-40B4-BE49-F238E27FC236}">
                    <a16:creationId xmlns:a16="http://schemas.microsoft.com/office/drawing/2014/main" id="{5B9FE165-7D96-6BE9-5EBB-448D46D216FA}"/>
                  </a:ext>
                </a:extLst>
              </p:cNvPr>
              <p:cNvPicPr>
                <a:picLocks noChangeAspect="1"/>
              </p:cNvPicPr>
              <p:nvPr/>
            </p:nvPicPr>
            <p:blipFill rotWithShape="1">
              <a:blip r:embed="rId3"/>
              <a:srcRect l="19652" t="75375" r="26516" b="-400"/>
              <a:stretch/>
            </p:blipFill>
            <p:spPr>
              <a:xfrm>
                <a:off x="6911892" y="5496986"/>
                <a:ext cx="3488266" cy="1327079"/>
              </a:xfrm>
              <a:prstGeom prst="rect">
                <a:avLst/>
              </a:prstGeom>
            </p:spPr>
          </p:pic>
          <p:grpSp>
            <p:nvGrpSpPr>
              <p:cNvPr id="184" name="Group 183">
                <a:extLst>
                  <a:ext uri="{FF2B5EF4-FFF2-40B4-BE49-F238E27FC236}">
                    <a16:creationId xmlns:a16="http://schemas.microsoft.com/office/drawing/2014/main" id="{B67DA7CA-9BE2-A739-8EC1-D315F90E4861}"/>
                  </a:ext>
                </a:extLst>
              </p:cNvPr>
              <p:cNvGrpSpPr/>
              <p:nvPr/>
            </p:nvGrpSpPr>
            <p:grpSpPr>
              <a:xfrm>
                <a:off x="10493609" y="2842825"/>
                <a:ext cx="1517104" cy="2627730"/>
                <a:chOff x="7725332" y="3884122"/>
                <a:chExt cx="1239125" cy="2146251"/>
              </a:xfrm>
            </p:grpSpPr>
            <p:sp>
              <p:nvSpPr>
                <p:cNvPr id="185" name="Rectangle 184">
                  <a:extLst>
                    <a:ext uri="{FF2B5EF4-FFF2-40B4-BE49-F238E27FC236}">
                      <a16:creationId xmlns:a16="http://schemas.microsoft.com/office/drawing/2014/main" id="{A05471D8-369C-E72E-7217-BB9C49C92219}"/>
                    </a:ext>
                  </a:extLst>
                </p:cNvPr>
                <p:cNvSpPr/>
                <p:nvPr/>
              </p:nvSpPr>
              <p:spPr>
                <a:xfrm>
                  <a:off x="7725332" y="3884122"/>
                  <a:ext cx="1239125" cy="2146251"/>
                </a:xfrm>
                <a:prstGeom prst="rect">
                  <a:avLst/>
                </a:prstGeom>
                <a:solidFill>
                  <a:schemeClr val="bg1"/>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7E6C3288-41CC-ED65-D7B6-C7E9F40FD9CF}"/>
                    </a:ext>
                  </a:extLst>
                </p:cNvPr>
                <p:cNvGrpSpPr/>
                <p:nvPr/>
              </p:nvGrpSpPr>
              <p:grpSpPr>
                <a:xfrm>
                  <a:off x="7725333" y="3884122"/>
                  <a:ext cx="1239124" cy="2146251"/>
                  <a:chOff x="9728905" y="4124857"/>
                  <a:chExt cx="908156" cy="1572991"/>
                </a:xfrm>
              </p:grpSpPr>
              <p:pic>
                <p:nvPicPr>
                  <p:cNvPr id="187" name="Picture 186" descr="A graph of different colored lines&#10;&#10;Description automatically generated">
                    <a:extLst>
                      <a:ext uri="{FF2B5EF4-FFF2-40B4-BE49-F238E27FC236}">
                        <a16:creationId xmlns:a16="http://schemas.microsoft.com/office/drawing/2014/main" id="{BA95BD30-7077-B232-A7D8-D1DB8F987E74}"/>
                      </a:ext>
                    </a:extLst>
                  </p:cNvPr>
                  <p:cNvPicPr>
                    <a:picLocks noChangeAspect="1"/>
                  </p:cNvPicPr>
                  <p:nvPr/>
                </p:nvPicPr>
                <p:blipFill rotWithShape="1">
                  <a:blip r:embed="rId4"/>
                  <a:srcRect l="11700" t="653" r="72687" b="97719"/>
                  <a:stretch/>
                </p:blipFill>
                <p:spPr>
                  <a:xfrm>
                    <a:off x="9728905" y="4124857"/>
                    <a:ext cx="650845" cy="101817"/>
                  </a:xfrm>
                  <a:prstGeom prst="rect">
                    <a:avLst/>
                  </a:prstGeom>
                </p:spPr>
              </p:pic>
              <p:pic>
                <p:nvPicPr>
                  <p:cNvPr id="188" name="Picture 187" descr="A graph of different colored lines&#10;&#10;Description automatically generated">
                    <a:extLst>
                      <a:ext uri="{FF2B5EF4-FFF2-40B4-BE49-F238E27FC236}">
                        <a16:creationId xmlns:a16="http://schemas.microsoft.com/office/drawing/2014/main" id="{CCCBEBA0-7390-9CFE-FEA1-740FFFABC0E6}"/>
                      </a:ext>
                    </a:extLst>
                  </p:cNvPr>
                  <p:cNvPicPr>
                    <a:picLocks noChangeAspect="1"/>
                  </p:cNvPicPr>
                  <p:nvPr/>
                </p:nvPicPr>
                <p:blipFill rotWithShape="1">
                  <a:blip r:embed="rId4"/>
                  <a:srcRect l="30144" t="697" r="48070" b="97675"/>
                  <a:stretch/>
                </p:blipFill>
                <p:spPr>
                  <a:xfrm>
                    <a:off x="9728905" y="4269626"/>
                    <a:ext cx="908156" cy="101817"/>
                  </a:xfrm>
                  <a:prstGeom prst="rect">
                    <a:avLst/>
                  </a:prstGeom>
                </p:spPr>
              </p:pic>
              <p:pic>
                <p:nvPicPr>
                  <p:cNvPr id="189" name="Picture 188" descr="A graph of different colored lines&#10;&#10;Description automatically generated">
                    <a:extLst>
                      <a:ext uri="{FF2B5EF4-FFF2-40B4-BE49-F238E27FC236}">
                        <a16:creationId xmlns:a16="http://schemas.microsoft.com/office/drawing/2014/main" id="{0560AE52-AFB5-D077-A0DB-2B22D13B66B6}"/>
                      </a:ext>
                    </a:extLst>
                  </p:cNvPr>
                  <p:cNvPicPr>
                    <a:picLocks noChangeAspect="1"/>
                  </p:cNvPicPr>
                  <p:nvPr/>
                </p:nvPicPr>
                <p:blipFill rotWithShape="1">
                  <a:blip r:embed="rId4"/>
                  <a:srcRect l="8036" t="3353" r="77209" b="95098"/>
                  <a:stretch/>
                </p:blipFill>
                <p:spPr>
                  <a:xfrm>
                    <a:off x="9728905" y="4414395"/>
                    <a:ext cx="615092" cy="96877"/>
                  </a:xfrm>
                  <a:prstGeom prst="rect">
                    <a:avLst/>
                  </a:prstGeom>
                </p:spPr>
              </p:pic>
              <p:pic>
                <p:nvPicPr>
                  <p:cNvPr id="190" name="Picture 189" descr="A graph of different colored lines&#10;&#10;Description automatically generated">
                    <a:extLst>
                      <a:ext uri="{FF2B5EF4-FFF2-40B4-BE49-F238E27FC236}">
                        <a16:creationId xmlns:a16="http://schemas.microsoft.com/office/drawing/2014/main" id="{73C5DA5A-5270-1412-D763-25A964B70AEF}"/>
                      </a:ext>
                    </a:extLst>
                  </p:cNvPr>
                  <p:cNvPicPr>
                    <a:picLocks noChangeAspect="1"/>
                  </p:cNvPicPr>
                  <p:nvPr/>
                </p:nvPicPr>
                <p:blipFill rotWithShape="1">
                  <a:blip r:embed="rId4"/>
                  <a:srcRect l="24968" t="3103" r="62483" b="95010"/>
                  <a:stretch/>
                </p:blipFill>
                <p:spPr>
                  <a:xfrm>
                    <a:off x="9728905" y="4554224"/>
                    <a:ext cx="523135" cy="117993"/>
                  </a:xfrm>
                  <a:prstGeom prst="rect">
                    <a:avLst/>
                  </a:prstGeom>
                </p:spPr>
              </p:pic>
              <p:pic>
                <p:nvPicPr>
                  <p:cNvPr id="191" name="Picture 190" descr="A graph of different colored lines&#10;&#10;Description automatically generated">
                    <a:extLst>
                      <a:ext uri="{FF2B5EF4-FFF2-40B4-BE49-F238E27FC236}">
                        <a16:creationId xmlns:a16="http://schemas.microsoft.com/office/drawing/2014/main" id="{F37F893F-6304-5DF6-654E-D30E6A73D0F0}"/>
                      </a:ext>
                    </a:extLst>
                  </p:cNvPr>
                  <p:cNvPicPr>
                    <a:picLocks noChangeAspect="1"/>
                  </p:cNvPicPr>
                  <p:nvPr/>
                </p:nvPicPr>
                <p:blipFill rotWithShape="1">
                  <a:blip r:embed="rId4"/>
                  <a:srcRect l="54317" t="608" r="36254" b="97533"/>
                  <a:stretch/>
                </p:blipFill>
                <p:spPr>
                  <a:xfrm>
                    <a:off x="9728905" y="5301272"/>
                    <a:ext cx="393043" cy="116252"/>
                  </a:xfrm>
                  <a:prstGeom prst="rect">
                    <a:avLst/>
                  </a:prstGeom>
                </p:spPr>
              </p:pic>
              <p:pic>
                <p:nvPicPr>
                  <p:cNvPr id="192" name="Picture 191" descr="A graph of different colored lines&#10;&#10;Description automatically generated">
                    <a:extLst>
                      <a:ext uri="{FF2B5EF4-FFF2-40B4-BE49-F238E27FC236}">
                        <a16:creationId xmlns:a16="http://schemas.microsoft.com/office/drawing/2014/main" id="{58795C12-B849-75BA-4D20-0DEBDECEEF1F}"/>
                      </a:ext>
                    </a:extLst>
                  </p:cNvPr>
                  <p:cNvPicPr>
                    <a:picLocks noChangeAspect="1"/>
                  </p:cNvPicPr>
                  <p:nvPr/>
                </p:nvPicPr>
                <p:blipFill rotWithShape="1">
                  <a:blip r:embed="rId4"/>
                  <a:srcRect l="66268" t="722" r="25100" b="97798"/>
                  <a:stretch/>
                </p:blipFill>
                <p:spPr>
                  <a:xfrm>
                    <a:off x="9728905" y="5460476"/>
                    <a:ext cx="359828" cy="92547"/>
                  </a:xfrm>
                  <a:prstGeom prst="rect">
                    <a:avLst/>
                  </a:prstGeom>
                </p:spPr>
              </p:pic>
              <p:pic>
                <p:nvPicPr>
                  <p:cNvPr id="193" name="Picture 192" descr="A graph of different colored lines&#10;&#10;Description automatically generated">
                    <a:extLst>
                      <a:ext uri="{FF2B5EF4-FFF2-40B4-BE49-F238E27FC236}">
                        <a16:creationId xmlns:a16="http://schemas.microsoft.com/office/drawing/2014/main" id="{4079BD32-C3FC-ED36-45E5-306B3EEBDA6E}"/>
                      </a:ext>
                    </a:extLst>
                  </p:cNvPr>
                  <p:cNvPicPr>
                    <a:picLocks noChangeAspect="1"/>
                  </p:cNvPicPr>
                  <p:nvPr/>
                </p:nvPicPr>
                <p:blipFill rotWithShape="1">
                  <a:blip r:embed="rId4"/>
                  <a:srcRect l="77767" t="722" r="11952" b="97798"/>
                  <a:stretch/>
                </p:blipFill>
                <p:spPr>
                  <a:xfrm>
                    <a:off x="9728905" y="4876114"/>
                    <a:ext cx="428562" cy="92547"/>
                  </a:xfrm>
                  <a:prstGeom prst="rect">
                    <a:avLst/>
                  </a:prstGeom>
                </p:spPr>
              </p:pic>
              <p:pic>
                <p:nvPicPr>
                  <p:cNvPr id="194" name="Picture 193" descr="A graph of different colored lines&#10;&#10;Description automatically generated">
                    <a:extLst>
                      <a:ext uri="{FF2B5EF4-FFF2-40B4-BE49-F238E27FC236}">
                        <a16:creationId xmlns:a16="http://schemas.microsoft.com/office/drawing/2014/main" id="{E1AACD4A-4447-1E15-0DDD-64C0E91CA531}"/>
                      </a:ext>
                    </a:extLst>
                  </p:cNvPr>
                  <p:cNvPicPr>
                    <a:picLocks noChangeAspect="1"/>
                  </p:cNvPicPr>
                  <p:nvPr/>
                </p:nvPicPr>
                <p:blipFill rotWithShape="1">
                  <a:blip r:embed="rId4"/>
                  <a:srcRect l="40291" t="3103" r="48672" b="95268"/>
                  <a:stretch/>
                </p:blipFill>
                <p:spPr>
                  <a:xfrm>
                    <a:off x="9728905" y="5595970"/>
                    <a:ext cx="460105" cy="101878"/>
                  </a:xfrm>
                  <a:prstGeom prst="rect">
                    <a:avLst/>
                  </a:prstGeom>
                </p:spPr>
              </p:pic>
              <p:pic>
                <p:nvPicPr>
                  <p:cNvPr id="195" name="Picture 194" descr="A graph of different colored lines&#10;&#10;Description automatically generated">
                    <a:extLst>
                      <a:ext uri="{FF2B5EF4-FFF2-40B4-BE49-F238E27FC236}">
                        <a16:creationId xmlns:a16="http://schemas.microsoft.com/office/drawing/2014/main" id="{D0DBE450-DB6C-76DE-AC7C-82F3C42EAB88}"/>
                      </a:ext>
                    </a:extLst>
                  </p:cNvPr>
                  <p:cNvPicPr>
                    <a:picLocks noChangeAspect="1"/>
                  </p:cNvPicPr>
                  <p:nvPr/>
                </p:nvPicPr>
                <p:blipFill rotWithShape="1">
                  <a:blip r:embed="rId4"/>
                  <a:srcRect l="54051" t="3103" r="37251" b="95268"/>
                  <a:stretch/>
                </p:blipFill>
                <p:spPr>
                  <a:xfrm>
                    <a:off x="9728905" y="5156443"/>
                    <a:ext cx="362596" cy="101877"/>
                  </a:xfrm>
                  <a:prstGeom prst="rect">
                    <a:avLst/>
                  </a:prstGeom>
                </p:spPr>
              </p:pic>
              <p:pic>
                <p:nvPicPr>
                  <p:cNvPr id="196" name="Picture 195" descr="A graph of different colored lines&#10;&#10;Description automatically generated">
                    <a:extLst>
                      <a:ext uri="{FF2B5EF4-FFF2-40B4-BE49-F238E27FC236}">
                        <a16:creationId xmlns:a16="http://schemas.microsoft.com/office/drawing/2014/main" id="{7E542810-0307-65F2-E432-37380E75A98E}"/>
                      </a:ext>
                    </a:extLst>
                  </p:cNvPr>
                  <p:cNvPicPr>
                    <a:picLocks noChangeAspect="1"/>
                  </p:cNvPicPr>
                  <p:nvPr/>
                </p:nvPicPr>
                <p:blipFill rotWithShape="1">
                  <a:blip r:embed="rId4"/>
                  <a:srcRect l="79416" t="3103" r="8367" b="95010"/>
                  <a:stretch/>
                </p:blipFill>
                <p:spPr>
                  <a:xfrm>
                    <a:off x="9728905" y="4715169"/>
                    <a:ext cx="509295" cy="117993"/>
                  </a:xfrm>
                  <a:prstGeom prst="rect">
                    <a:avLst/>
                  </a:prstGeom>
                </p:spPr>
              </p:pic>
              <p:pic>
                <p:nvPicPr>
                  <p:cNvPr id="197" name="Picture 196" descr="A graph of different colored lines&#10;&#10;Description automatically generated">
                    <a:extLst>
                      <a:ext uri="{FF2B5EF4-FFF2-40B4-BE49-F238E27FC236}">
                        <a16:creationId xmlns:a16="http://schemas.microsoft.com/office/drawing/2014/main" id="{F38E4F50-EA08-A67D-E1AD-91BE5F32AFE3}"/>
                      </a:ext>
                    </a:extLst>
                  </p:cNvPr>
                  <p:cNvPicPr>
                    <a:picLocks noChangeAspect="1"/>
                  </p:cNvPicPr>
                  <p:nvPr/>
                </p:nvPicPr>
                <p:blipFill rotWithShape="1">
                  <a:blip r:embed="rId4"/>
                  <a:srcRect l="64863" t="3103" r="23241" b="95268"/>
                  <a:stretch/>
                </p:blipFill>
                <p:spPr>
                  <a:xfrm>
                    <a:off x="9728905" y="5011613"/>
                    <a:ext cx="495927" cy="101878"/>
                  </a:xfrm>
                  <a:prstGeom prst="rect">
                    <a:avLst/>
                  </a:prstGeom>
                </p:spPr>
              </p:pic>
            </p:grpSp>
          </p:grpSp>
        </p:grpSp>
      </p:grpSp>
      <p:sp>
        <p:nvSpPr>
          <p:cNvPr id="162" name="Google Shape;162;g22b542f3695_0_0"/>
          <p:cNvSpPr txBox="1">
            <a:spLocks noGrp="1"/>
          </p:cNvSpPr>
          <p:nvPr>
            <p:ph type="title"/>
          </p:nvPr>
        </p:nvSpPr>
        <p:spPr>
          <a:xfrm>
            <a:off x="609599" y="379895"/>
            <a:ext cx="10757923" cy="1066800"/>
          </a:xfrm>
          <a:prstGeom prst="rect">
            <a:avLst/>
          </a:prstGeom>
          <a:noFill/>
          <a:ln>
            <a:noFill/>
          </a:ln>
        </p:spPr>
        <p:txBody>
          <a:bodyPr spcFirstLastPara="1" wrap="square" lIns="91425" tIns="45700" rIns="91425" bIns="45700" anchor="ctr" anchorCtr="0">
            <a:noAutofit/>
          </a:bodyPr>
          <a:lstStyle/>
          <a:p>
            <a:pPr lvl="0"/>
            <a:r>
              <a:rPr lang="en-US">
                <a:solidFill>
                  <a:srgbClr val="5F2A0F"/>
                </a:solidFill>
                <a:latin typeface="Calibri" panose="020F0502020204030204" pitchFamily="34" charset="0"/>
                <a:cs typeface="Calibri" panose="020F0502020204030204" pitchFamily="34" charset="0"/>
              </a:rPr>
              <a:t>Evaluating Against Common Corruptions</a:t>
            </a:r>
            <a:endParaRPr>
              <a:latin typeface="Calibri" panose="020F0502020204030204" pitchFamily="34" charset="0"/>
              <a:cs typeface="Calibri" panose="020F0502020204030204" pitchFamily="34" charset="0"/>
            </a:endParaRPr>
          </a:p>
        </p:txBody>
      </p:sp>
      <p:sp>
        <p:nvSpPr>
          <p:cNvPr id="182" name="Google Shape;554;g22b5a1f32dd_1_1311">
            <a:extLst>
              <a:ext uri="{FF2B5EF4-FFF2-40B4-BE49-F238E27FC236}">
                <a16:creationId xmlns:a16="http://schemas.microsoft.com/office/drawing/2014/main" id="{17989479-7CDE-5B08-5FC9-5E9DAB1499A1}"/>
              </a:ext>
            </a:extLst>
          </p:cNvPr>
          <p:cNvSpPr txBox="1">
            <a:spLocks noGrp="1"/>
          </p:cNvSpPr>
          <p:nvPr>
            <p:ph type="body" idx="1"/>
          </p:nvPr>
        </p:nvSpPr>
        <p:spPr>
          <a:xfrm>
            <a:off x="367789" y="1223000"/>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CIFAR10-C (Corrupted) is a variant of the original CIFAR10 dataset that contains corrupted images [6, 21].</a:t>
            </a:r>
          </a:p>
          <a:p>
            <a:pPr marL="609584" lvl="0" indent="-482587">
              <a:spcBef>
                <a:spcPts val="267"/>
              </a:spcBef>
              <a:buSzPts val="2100"/>
            </a:pPr>
            <a:r>
              <a:rPr lang="en-US" sz="2400" dirty="0">
                <a:solidFill>
                  <a:srgbClr val="5F2A0F"/>
                </a:solidFill>
                <a:latin typeface="Calibri" panose="020F0502020204030204" pitchFamily="34" charset="0"/>
                <a:cs typeface="Calibri" panose="020F0502020204030204" pitchFamily="34" charset="0"/>
              </a:rPr>
              <a:t>The ADRM model performed relatively best (in 15 out of 19 cases) in various noisy conditions.</a:t>
            </a:r>
          </a:p>
        </p:txBody>
      </p:sp>
      <p:grpSp>
        <p:nvGrpSpPr>
          <p:cNvPr id="24" name="Group 23">
            <a:extLst>
              <a:ext uri="{FF2B5EF4-FFF2-40B4-BE49-F238E27FC236}">
                <a16:creationId xmlns:a16="http://schemas.microsoft.com/office/drawing/2014/main" id="{D47F5C62-F6F3-9DD5-85C9-CEB433FCABFA}"/>
              </a:ext>
            </a:extLst>
          </p:cNvPr>
          <p:cNvGrpSpPr/>
          <p:nvPr/>
        </p:nvGrpSpPr>
        <p:grpSpPr>
          <a:xfrm>
            <a:off x="658008" y="5547718"/>
            <a:ext cx="6251143" cy="1132292"/>
            <a:chOff x="658008" y="5337813"/>
            <a:chExt cx="6251143" cy="1132292"/>
          </a:xfrm>
        </p:grpSpPr>
        <p:pic>
          <p:nvPicPr>
            <p:cNvPr id="5" name="Picture 4" descr="A collage of images of cars&#10;&#10;Description automatically generated">
              <a:extLst>
                <a:ext uri="{FF2B5EF4-FFF2-40B4-BE49-F238E27FC236}">
                  <a16:creationId xmlns:a16="http://schemas.microsoft.com/office/drawing/2014/main" id="{3A09346F-2DF7-5AD5-684A-AAB8712FF808}"/>
                </a:ext>
              </a:extLst>
            </p:cNvPr>
            <p:cNvPicPr>
              <a:picLocks noChangeAspect="1"/>
            </p:cNvPicPr>
            <p:nvPr/>
          </p:nvPicPr>
          <p:blipFill rotWithShape="1">
            <a:blip r:embed="rId5"/>
            <a:srcRect l="4771" b="93753"/>
            <a:stretch/>
          </p:blipFill>
          <p:spPr>
            <a:xfrm>
              <a:off x="2049531" y="5337813"/>
              <a:ext cx="3742565" cy="207017"/>
            </a:xfrm>
            <a:prstGeom prst="rect">
              <a:avLst/>
            </a:prstGeom>
          </p:spPr>
        </p:pic>
        <p:pic>
          <p:nvPicPr>
            <p:cNvPr id="6" name="Picture 5" descr="A grid of black birds&#10;&#10;Description automatically generated">
              <a:extLst>
                <a:ext uri="{FF2B5EF4-FFF2-40B4-BE49-F238E27FC236}">
                  <a16:creationId xmlns:a16="http://schemas.microsoft.com/office/drawing/2014/main" id="{ECB83213-0E61-7A66-2588-10DA52E6F4BE}"/>
                </a:ext>
              </a:extLst>
            </p:cNvPr>
            <p:cNvPicPr>
              <a:picLocks noChangeAspect="1"/>
            </p:cNvPicPr>
            <p:nvPr/>
          </p:nvPicPr>
          <p:blipFill rotWithShape="1">
            <a:blip r:embed="rId6"/>
            <a:srcRect l="12444" t="20141" r="9996" b="75776"/>
            <a:stretch/>
          </p:blipFill>
          <p:spPr>
            <a:xfrm>
              <a:off x="2052942" y="5584121"/>
              <a:ext cx="1777528" cy="296253"/>
            </a:xfrm>
            <a:prstGeom prst="rect">
              <a:avLst/>
            </a:prstGeom>
          </p:spPr>
        </p:pic>
        <p:sp>
          <p:nvSpPr>
            <p:cNvPr id="7" name="TextBox 6">
              <a:extLst>
                <a:ext uri="{FF2B5EF4-FFF2-40B4-BE49-F238E27FC236}">
                  <a16:creationId xmlns:a16="http://schemas.microsoft.com/office/drawing/2014/main" id="{A08686D5-8DEF-B481-66BC-DE3C394FC56E}"/>
                </a:ext>
              </a:extLst>
            </p:cNvPr>
            <p:cNvSpPr txBox="1"/>
            <p:nvPr/>
          </p:nvSpPr>
          <p:spPr>
            <a:xfrm>
              <a:off x="1288504" y="5680055"/>
              <a:ext cx="777777" cy="230832"/>
            </a:xfrm>
            <a:prstGeom prst="rect">
              <a:avLst/>
            </a:prstGeom>
            <a:noFill/>
          </p:spPr>
          <p:txBody>
            <a:bodyPr wrap="none" rtlCol="0">
              <a:spAutoFit/>
            </a:bodyPr>
            <a:lstStyle/>
            <a:p>
              <a:pPr algn="r"/>
              <a:r>
                <a:rPr lang="en-US" sz="900">
                  <a:latin typeface="Calibri" panose="020F0502020204030204" pitchFamily="34" charset="0"/>
                  <a:cs typeface="Calibri" panose="020F0502020204030204" pitchFamily="34" charset="0"/>
                </a:rPr>
                <a:t>Defocus blur</a:t>
              </a:r>
            </a:p>
          </p:txBody>
        </p:sp>
        <p:sp>
          <p:nvSpPr>
            <p:cNvPr id="8" name="TextBox 7">
              <a:extLst>
                <a:ext uri="{FF2B5EF4-FFF2-40B4-BE49-F238E27FC236}">
                  <a16:creationId xmlns:a16="http://schemas.microsoft.com/office/drawing/2014/main" id="{CFAE6AF9-2C93-B7FF-8A1A-6976150324CC}"/>
                </a:ext>
              </a:extLst>
            </p:cNvPr>
            <p:cNvSpPr txBox="1"/>
            <p:nvPr/>
          </p:nvSpPr>
          <p:spPr>
            <a:xfrm>
              <a:off x="1093576" y="5935782"/>
              <a:ext cx="974947" cy="230832"/>
            </a:xfrm>
            <a:prstGeom prst="rect">
              <a:avLst/>
            </a:prstGeom>
            <a:noFill/>
          </p:spPr>
          <p:txBody>
            <a:bodyPr wrap="none" rtlCol="0">
              <a:spAutoFit/>
            </a:bodyPr>
            <a:lstStyle/>
            <a:p>
              <a:pPr algn="r"/>
              <a:r>
                <a:rPr lang="en-US" sz="900">
                  <a:latin typeface="Calibri" panose="020F0502020204030204" pitchFamily="34" charset="0"/>
                  <a:cs typeface="Calibri" panose="020F0502020204030204" pitchFamily="34" charset="0"/>
                </a:rPr>
                <a:t>Elastic transform</a:t>
              </a:r>
            </a:p>
          </p:txBody>
        </p:sp>
        <p:pic>
          <p:nvPicPr>
            <p:cNvPr id="9" name="Picture 8" descr="A grid of black birds&#10;&#10;Description automatically generated">
              <a:extLst>
                <a:ext uri="{FF2B5EF4-FFF2-40B4-BE49-F238E27FC236}">
                  <a16:creationId xmlns:a16="http://schemas.microsoft.com/office/drawing/2014/main" id="{715D624F-04BE-9F22-01A7-EC0FBAE675CC}"/>
                </a:ext>
              </a:extLst>
            </p:cNvPr>
            <p:cNvPicPr>
              <a:picLocks noChangeAspect="1"/>
            </p:cNvPicPr>
            <p:nvPr/>
          </p:nvPicPr>
          <p:blipFill rotWithShape="1">
            <a:blip r:embed="rId6"/>
            <a:srcRect l="12444" t="24216" r="9996" b="71701"/>
            <a:stretch/>
          </p:blipFill>
          <p:spPr>
            <a:xfrm>
              <a:off x="2052942" y="5877235"/>
              <a:ext cx="1777528" cy="296253"/>
            </a:xfrm>
            <a:prstGeom prst="rect">
              <a:avLst/>
            </a:prstGeom>
          </p:spPr>
        </p:pic>
        <p:sp>
          <p:nvSpPr>
            <p:cNvPr id="12" name="TextBox 11">
              <a:extLst>
                <a:ext uri="{FF2B5EF4-FFF2-40B4-BE49-F238E27FC236}">
                  <a16:creationId xmlns:a16="http://schemas.microsoft.com/office/drawing/2014/main" id="{FA7B63D7-6555-7948-6D61-3E3A867A6172}"/>
                </a:ext>
              </a:extLst>
            </p:cNvPr>
            <p:cNvSpPr txBox="1"/>
            <p:nvPr/>
          </p:nvSpPr>
          <p:spPr>
            <a:xfrm>
              <a:off x="5776479" y="5632903"/>
              <a:ext cx="827022"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Glass blur</a:t>
              </a:r>
            </a:p>
          </p:txBody>
        </p:sp>
        <p:sp>
          <p:nvSpPr>
            <p:cNvPr id="14" name="TextBox 13">
              <a:extLst>
                <a:ext uri="{FF2B5EF4-FFF2-40B4-BE49-F238E27FC236}">
                  <a16:creationId xmlns:a16="http://schemas.microsoft.com/office/drawing/2014/main" id="{B09B14B0-BF8E-13AA-25F8-7652EF5A47D1}"/>
                </a:ext>
              </a:extLst>
            </p:cNvPr>
            <p:cNvSpPr txBox="1"/>
            <p:nvPr/>
          </p:nvSpPr>
          <p:spPr>
            <a:xfrm>
              <a:off x="5776479" y="5908307"/>
              <a:ext cx="1128670"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Gaussian noise</a:t>
              </a:r>
            </a:p>
          </p:txBody>
        </p:sp>
        <p:pic>
          <p:nvPicPr>
            <p:cNvPr id="15" name="Picture 14" descr="A grid of black birds&#10;&#10;Description automatically generated">
              <a:extLst>
                <a:ext uri="{FF2B5EF4-FFF2-40B4-BE49-F238E27FC236}">
                  <a16:creationId xmlns:a16="http://schemas.microsoft.com/office/drawing/2014/main" id="{602595F0-5FFA-E452-9CD9-E424E0EE4AC2}"/>
                </a:ext>
              </a:extLst>
            </p:cNvPr>
            <p:cNvPicPr>
              <a:picLocks noChangeAspect="1"/>
            </p:cNvPicPr>
            <p:nvPr/>
          </p:nvPicPr>
          <p:blipFill rotWithShape="1">
            <a:blip r:embed="rId6"/>
            <a:srcRect l="12444" t="40488" r="9996" b="55430"/>
            <a:stretch/>
          </p:blipFill>
          <p:spPr>
            <a:xfrm>
              <a:off x="4021433" y="5884215"/>
              <a:ext cx="1777528" cy="296253"/>
            </a:xfrm>
            <a:prstGeom prst="rect">
              <a:avLst/>
            </a:prstGeom>
          </p:spPr>
        </p:pic>
        <p:pic>
          <p:nvPicPr>
            <p:cNvPr id="13" name="Picture 12" descr="A grid of black birds&#10;&#10;Description automatically generated">
              <a:extLst>
                <a:ext uri="{FF2B5EF4-FFF2-40B4-BE49-F238E27FC236}">
                  <a16:creationId xmlns:a16="http://schemas.microsoft.com/office/drawing/2014/main" id="{80493D09-067B-FB0C-73AD-19829BF0E44E}"/>
                </a:ext>
              </a:extLst>
            </p:cNvPr>
            <p:cNvPicPr>
              <a:picLocks noChangeAspect="1"/>
            </p:cNvPicPr>
            <p:nvPr/>
          </p:nvPicPr>
          <p:blipFill rotWithShape="1">
            <a:blip r:embed="rId6"/>
            <a:srcRect l="12444" t="44375" r="9996" b="51543"/>
            <a:stretch/>
          </p:blipFill>
          <p:spPr>
            <a:xfrm>
              <a:off x="4021433" y="5584121"/>
              <a:ext cx="1777528" cy="296253"/>
            </a:xfrm>
            <a:prstGeom prst="rect">
              <a:avLst/>
            </a:prstGeom>
          </p:spPr>
        </p:pic>
        <p:sp>
          <p:nvSpPr>
            <p:cNvPr id="17" name="TextBox 16">
              <a:extLst>
                <a:ext uri="{FF2B5EF4-FFF2-40B4-BE49-F238E27FC236}">
                  <a16:creationId xmlns:a16="http://schemas.microsoft.com/office/drawing/2014/main" id="{99869781-437F-1C26-2AAB-D0E8344AD27F}"/>
                </a:ext>
              </a:extLst>
            </p:cNvPr>
            <p:cNvSpPr txBox="1"/>
            <p:nvPr/>
          </p:nvSpPr>
          <p:spPr>
            <a:xfrm>
              <a:off x="658008" y="6191510"/>
              <a:ext cx="1416378" cy="230832"/>
            </a:xfrm>
            <a:prstGeom prst="rect">
              <a:avLst/>
            </a:prstGeom>
            <a:noFill/>
          </p:spPr>
          <p:txBody>
            <a:bodyPr wrap="square" rtlCol="0">
              <a:spAutoFit/>
            </a:bodyPr>
            <a:lstStyle/>
            <a:p>
              <a:pPr algn="r"/>
              <a:r>
                <a:rPr lang="en-US" sz="900">
                  <a:latin typeface="Calibri" panose="020F0502020204030204" pitchFamily="34" charset="0"/>
                  <a:cs typeface="Calibri" panose="020F0502020204030204" pitchFamily="34" charset="0"/>
                </a:rPr>
                <a:t>Jpeg compression</a:t>
              </a:r>
            </a:p>
          </p:txBody>
        </p:sp>
        <p:pic>
          <p:nvPicPr>
            <p:cNvPr id="18" name="Picture 17" descr="A grid of black birds&#10;&#10;Description automatically generated">
              <a:extLst>
                <a:ext uri="{FF2B5EF4-FFF2-40B4-BE49-F238E27FC236}">
                  <a16:creationId xmlns:a16="http://schemas.microsoft.com/office/drawing/2014/main" id="{28E27804-461D-BAE9-895A-41707008AE26}"/>
                </a:ext>
              </a:extLst>
            </p:cNvPr>
            <p:cNvPicPr>
              <a:picLocks noChangeAspect="1"/>
            </p:cNvPicPr>
            <p:nvPr/>
          </p:nvPicPr>
          <p:blipFill rotWithShape="1">
            <a:blip r:embed="rId6"/>
            <a:srcRect l="12444" t="52302" r="9996" b="43339"/>
            <a:stretch/>
          </p:blipFill>
          <p:spPr>
            <a:xfrm>
              <a:off x="2049530" y="6149600"/>
              <a:ext cx="1780939" cy="317002"/>
            </a:xfrm>
            <a:prstGeom prst="rect">
              <a:avLst/>
            </a:prstGeom>
          </p:spPr>
        </p:pic>
        <p:pic>
          <p:nvPicPr>
            <p:cNvPr id="19" name="Picture 18" descr="A grid of black birds&#10;&#10;Description automatically generated">
              <a:extLst>
                <a:ext uri="{FF2B5EF4-FFF2-40B4-BE49-F238E27FC236}">
                  <a16:creationId xmlns:a16="http://schemas.microsoft.com/office/drawing/2014/main" id="{853750E6-0CF2-21B1-972F-A39CD3172A7F}"/>
                </a:ext>
              </a:extLst>
            </p:cNvPr>
            <p:cNvPicPr>
              <a:picLocks noChangeAspect="1"/>
            </p:cNvPicPr>
            <p:nvPr/>
          </p:nvPicPr>
          <p:blipFill rotWithShape="1">
            <a:blip r:embed="rId6"/>
            <a:srcRect l="12444" t="56496" r="9996" b="39302"/>
            <a:stretch/>
          </p:blipFill>
          <p:spPr>
            <a:xfrm>
              <a:off x="4019329" y="6164264"/>
              <a:ext cx="1782461" cy="305841"/>
            </a:xfrm>
            <a:prstGeom prst="rect">
              <a:avLst/>
            </a:prstGeom>
          </p:spPr>
        </p:pic>
        <p:sp>
          <p:nvSpPr>
            <p:cNvPr id="20" name="TextBox 19">
              <a:extLst>
                <a:ext uri="{FF2B5EF4-FFF2-40B4-BE49-F238E27FC236}">
                  <a16:creationId xmlns:a16="http://schemas.microsoft.com/office/drawing/2014/main" id="{E3EB5782-2422-13DB-890C-B94C3C82DF0A}"/>
                </a:ext>
              </a:extLst>
            </p:cNvPr>
            <p:cNvSpPr txBox="1"/>
            <p:nvPr/>
          </p:nvSpPr>
          <p:spPr>
            <a:xfrm>
              <a:off x="5776479" y="6183711"/>
              <a:ext cx="1132672"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Motion blur</a:t>
              </a:r>
            </a:p>
          </p:txBody>
        </p:sp>
        <p:sp>
          <p:nvSpPr>
            <p:cNvPr id="22" name="Rectangle 21">
              <a:extLst>
                <a:ext uri="{FF2B5EF4-FFF2-40B4-BE49-F238E27FC236}">
                  <a16:creationId xmlns:a16="http://schemas.microsoft.com/office/drawing/2014/main" id="{14B5B9D3-1829-4E2E-4D18-16536D1F1C64}"/>
                </a:ext>
              </a:extLst>
            </p:cNvPr>
            <p:cNvSpPr/>
            <p:nvPr/>
          </p:nvSpPr>
          <p:spPr>
            <a:xfrm>
              <a:off x="2053883" y="5590526"/>
              <a:ext cx="1766857" cy="87714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775016-CD09-7668-26B6-69E624E28EF1}"/>
                </a:ext>
              </a:extLst>
            </p:cNvPr>
            <p:cNvSpPr/>
            <p:nvPr/>
          </p:nvSpPr>
          <p:spPr>
            <a:xfrm>
              <a:off x="4025239" y="5590526"/>
              <a:ext cx="1766857" cy="87714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DEE8934-7A40-DD70-E86B-E62D9042A61A}"/>
              </a:ext>
            </a:extLst>
          </p:cNvPr>
          <p:cNvGrpSpPr/>
          <p:nvPr/>
        </p:nvGrpSpPr>
        <p:grpSpPr>
          <a:xfrm>
            <a:off x="1258389" y="2774154"/>
            <a:ext cx="9156540" cy="3806132"/>
            <a:chOff x="1258389" y="2774154"/>
            <a:chExt cx="9156540" cy="3806132"/>
          </a:xfrm>
        </p:grpSpPr>
        <p:grpSp>
          <p:nvGrpSpPr>
            <p:cNvPr id="2" name="Group 1">
              <a:extLst>
                <a:ext uri="{FF2B5EF4-FFF2-40B4-BE49-F238E27FC236}">
                  <a16:creationId xmlns:a16="http://schemas.microsoft.com/office/drawing/2014/main" id="{D0966BB8-A475-2E6A-FAE4-8E07AAF4E089}"/>
                </a:ext>
              </a:extLst>
            </p:cNvPr>
            <p:cNvGrpSpPr/>
            <p:nvPr/>
          </p:nvGrpSpPr>
          <p:grpSpPr>
            <a:xfrm>
              <a:off x="1258389" y="2990424"/>
              <a:ext cx="9156540" cy="3589862"/>
              <a:chOff x="1258389" y="2990424"/>
              <a:chExt cx="9156540" cy="3589862"/>
            </a:xfrm>
          </p:grpSpPr>
          <p:sp>
            <p:nvSpPr>
              <p:cNvPr id="167" name="Rectangle 166">
                <a:extLst>
                  <a:ext uri="{FF2B5EF4-FFF2-40B4-BE49-F238E27FC236}">
                    <a16:creationId xmlns:a16="http://schemas.microsoft.com/office/drawing/2014/main" id="{F16B300D-5E28-FB57-4525-1EDDDA5970F0}"/>
                  </a:ext>
                </a:extLst>
              </p:cNvPr>
              <p:cNvSpPr/>
              <p:nvPr/>
            </p:nvSpPr>
            <p:spPr>
              <a:xfrm>
                <a:off x="4752419"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07510596-A9AE-0593-434C-C3E9E08CF869}"/>
                  </a:ext>
                </a:extLst>
              </p:cNvPr>
              <p:cNvSpPr/>
              <p:nvPr/>
            </p:nvSpPr>
            <p:spPr>
              <a:xfrm>
                <a:off x="3588892"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168">
                <a:extLst>
                  <a:ext uri="{FF2B5EF4-FFF2-40B4-BE49-F238E27FC236}">
                    <a16:creationId xmlns:a16="http://schemas.microsoft.com/office/drawing/2014/main" id="{1B7BF948-A48F-6D9C-590D-F84140CF407E}"/>
                  </a:ext>
                </a:extLst>
              </p:cNvPr>
              <p:cNvSpPr/>
              <p:nvPr/>
            </p:nvSpPr>
            <p:spPr>
              <a:xfrm>
                <a:off x="7090759"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61795733-6070-058E-0328-FAF1B23C15BE}"/>
                  </a:ext>
                </a:extLst>
              </p:cNvPr>
              <p:cNvSpPr/>
              <p:nvPr/>
            </p:nvSpPr>
            <p:spPr>
              <a:xfrm>
                <a:off x="8265860"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7C2ECD47-77D0-F3A5-359C-8405F6EE908A}"/>
                  </a:ext>
                </a:extLst>
              </p:cNvPr>
              <p:cNvSpPr/>
              <p:nvPr/>
            </p:nvSpPr>
            <p:spPr>
              <a:xfrm>
                <a:off x="9426339" y="300104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8B763FD7-E2CE-7CD0-F543-0667397B4134}"/>
                  </a:ext>
                </a:extLst>
              </p:cNvPr>
              <p:cNvSpPr/>
              <p:nvPr/>
            </p:nvSpPr>
            <p:spPr>
              <a:xfrm>
                <a:off x="1258389" y="431955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4E1B9099-2D34-2B43-1CF0-9D1EA6AFE96E}"/>
                  </a:ext>
                </a:extLst>
              </p:cNvPr>
              <p:cNvSpPr/>
              <p:nvPr/>
            </p:nvSpPr>
            <p:spPr>
              <a:xfrm>
                <a:off x="2430734" y="4319557"/>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2940696E-4977-01A8-EF3B-432977EF9535}"/>
                  </a:ext>
                </a:extLst>
              </p:cNvPr>
              <p:cNvSpPr/>
              <p:nvPr/>
            </p:nvSpPr>
            <p:spPr>
              <a:xfrm>
                <a:off x="3575973" y="431750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3AFE4F18-2A43-9EC0-1C8E-A659FFE96CD3}"/>
                  </a:ext>
                </a:extLst>
              </p:cNvPr>
              <p:cNvSpPr/>
              <p:nvPr/>
            </p:nvSpPr>
            <p:spPr>
              <a:xfrm>
                <a:off x="4745666" y="4317137"/>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C99E753-2A31-F0AA-3225-F5823F760BFD}"/>
                  </a:ext>
                </a:extLst>
              </p:cNvPr>
              <p:cNvSpPr/>
              <p:nvPr/>
            </p:nvSpPr>
            <p:spPr>
              <a:xfrm>
                <a:off x="5915359" y="4317136"/>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90C793AD-561E-2911-1990-88BEFC6EE3B7}"/>
                  </a:ext>
                </a:extLst>
              </p:cNvPr>
              <p:cNvSpPr/>
              <p:nvPr/>
            </p:nvSpPr>
            <p:spPr>
              <a:xfrm>
                <a:off x="8243864" y="4317135"/>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09B94049-B9A8-0BB4-D07E-3289E0DB9263}"/>
                  </a:ext>
                </a:extLst>
              </p:cNvPr>
              <p:cNvSpPr/>
              <p:nvPr/>
            </p:nvSpPr>
            <p:spPr>
              <a:xfrm>
                <a:off x="9441110" y="431337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9746C1A2-A5F5-3526-B27C-A19F7DBFF073}"/>
                  </a:ext>
                </a:extLst>
              </p:cNvPr>
              <p:cNvSpPr/>
              <p:nvPr/>
            </p:nvSpPr>
            <p:spPr>
              <a:xfrm>
                <a:off x="9419002" y="5619799"/>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E25EA1A-A94D-5CDF-1601-7FF424421D80}"/>
                  </a:ext>
                </a:extLst>
              </p:cNvPr>
              <p:cNvSpPr/>
              <p:nvPr/>
            </p:nvSpPr>
            <p:spPr>
              <a:xfrm>
                <a:off x="8246595" y="561979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57B6CACD-3CC0-3479-C5D6-0B3EEF6199B7}"/>
                  </a:ext>
                </a:extLst>
              </p:cNvPr>
              <p:cNvSpPr/>
              <p:nvPr/>
            </p:nvSpPr>
            <p:spPr>
              <a:xfrm>
                <a:off x="7077558" y="561979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Down Arrow 15">
              <a:extLst>
                <a:ext uri="{FF2B5EF4-FFF2-40B4-BE49-F238E27FC236}">
                  <a16:creationId xmlns:a16="http://schemas.microsoft.com/office/drawing/2014/main" id="{1E72287B-9703-5E29-4E32-5B2B9E06C033}"/>
                </a:ext>
              </a:extLst>
            </p:cNvPr>
            <p:cNvSpPr/>
            <p:nvPr/>
          </p:nvSpPr>
          <p:spPr>
            <a:xfrm rot="18000000">
              <a:off x="3486996" y="2714149"/>
              <a:ext cx="166530" cy="286539"/>
            </a:xfrm>
            <a:prstGeom prst="downArrow">
              <a:avLst/>
            </a:prstGeom>
            <a:solidFill>
              <a:srgbClr val="F9B80C"/>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
        <p:nvSpPr>
          <p:cNvPr id="26" name="Text Placeholder 2">
            <a:extLst>
              <a:ext uri="{FF2B5EF4-FFF2-40B4-BE49-F238E27FC236}">
                <a16:creationId xmlns:a16="http://schemas.microsoft.com/office/drawing/2014/main" id="{7FC6C3E1-5ED1-3243-94BF-45509BEF08A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89312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alpha val="10000"/>
                  </a:srgbClr>
                </a:solidFill>
                <a:latin typeface="Calibri"/>
                <a:cs typeface="Calibri"/>
              </a:rPr>
              <a:t>Introduction</a:t>
            </a:r>
          </a:p>
          <a:p>
            <a:pPr marL="622300" indent="-571500">
              <a:buFont typeface="+mj-lt"/>
              <a:buAutoNum type="romanUcPeriod"/>
            </a:pPr>
            <a:r>
              <a:rPr lang="en-US" dirty="0">
                <a:solidFill>
                  <a:srgbClr val="5F2A0F">
                    <a:alpha val="10000"/>
                  </a:srgbClr>
                </a:solidFill>
                <a:latin typeface="Calibri"/>
                <a:cs typeface="Calibri"/>
              </a:rPr>
              <a:t>Related Work</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Our Work: </a:t>
            </a:r>
            <a:r>
              <a:rPr lang="en-US" dirty="0" err="1">
                <a:solidFill>
                  <a:srgbClr val="5F2A0F">
                    <a:alpha val="10000"/>
                  </a:srgbClr>
                </a:solidFill>
                <a:latin typeface="Calibri" panose="020F0502020204030204" pitchFamily="34" charset="0"/>
                <a:cs typeface="Calibri" panose="020F0502020204030204" pitchFamily="34" charset="0"/>
              </a:rPr>
              <a:t>Adversarially</a:t>
            </a:r>
            <a:r>
              <a:rPr lang="en-US" dirty="0">
                <a:solidFill>
                  <a:srgbClr val="5F2A0F">
                    <a:alpha val="10000"/>
                  </a:srgbClr>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sz="2400" dirty="0">
                <a:solidFill>
                  <a:srgbClr val="5F2A0F"/>
                </a:solidFill>
                <a:latin typeface="Calibri"/>
                <a:cs typeface="Calibri"/>
              </a:rPr>
              <a:t>Results and Baselines</a:t>
            </a:r>
            <a:endParaRPr lang="en-US" sz="2400"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alpha val="10000"/>
                  </a:srgbClr>
                </a:solidFill>
                <a:latin typeface="Calibri"/>
                <a:cs typeface="Calibri"/>
              </a:rPr>
              <a:t>Evaluation Against Common Corruptions</a:t>
            </a:r>
          </a:p>
          <a:p>
            <a:pPr marL="1079500" lvl="1" indent="-571500">
              <a:buFont typeface="+mj-lt"/>
              <a:buAutoNum type="arabicPeriod"/>
            </a:pPr>
            <a:r>
              <a:rPr lang="en-US" dirty="0">
                <a:solidFill>
                  <a:srgbClr val="C58D01"/>
                </a:solidFill>
                <a:latin typeface="Calibri"/>
                <a:cs typeface="Calibri"/>
              </a:rPr>
              <a:t>Evaluation Against Common Adversarial Attacks</a:t>
            </a:r>
          </a:p>
          <a:p>
            <a:pPr marL="1079500" lvl="1" indent="-571500">
              <a:buFont typeface="+mj-lt"/>
              <a:buAutoNum type="arabicPeriod"/>
            </a:pPr>
            <a:r>
              <a:rPr lang="en-US" dirty="0">
                <a:solidFill>
                  <a:srgbClr val="C58D01">
                    <a:alpha val="10000"/>
                  </a:srgbClr>
                </a:solidFill>
                <a:latin typeface="Calibri"/>
                <a:cs typeface="Calibri"/>
              </a:rPr>
              <a:t>t-SNE Visualization of Latent Features Distributions in CL</a:t>
            </a:r>
          </a:p>
          <a:p>
            <a:pPr marL="1079500" lvl="1" indent="-571500">
              <a:buFont typeface="+mj-lt"/>
              <a:buAutoNum type="arabicPeriod"/>
            </a:pPr>
            <a:r>
              <a:rPr lang="en-US" dirty="0">
                <a:solidFill>
                  <a:srgbClr val="C58D01">
                    <a:alpha val="10000"/>
                  </a:srgbClr>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alpha val="10000"/>
                  </a:srgbClr>
                </a:solidFill>
                <a:latin typeface="Calibri"/>
                <a:cs typeface="Calibri"/>
              </a:rPr>
              <a:t>Visualization of CL Model’s Features in Input Space</a:t>
            </a:r>
          </a:p>
          <a:p>
            <a:pPr marL="622300" indent="-571500">
              <a:buFont typeface="+mj-lt"/>
              <a:buAutoNum type="romanUcPeriod"/>
            </a:pPr>
            <a:r>
              <a:rPr lang="en-US" dirty="0">
                <a:solidFill>
                  <a:srgbClr val="5F2A0F">
                    <a:alpha val="10000"/>
                  </a:srgbClr>
                </a:solidFill>
                <a:latin typeface="Calibri"/>
                <a:cs typeface="Calibri"/>
              </a:rPr>
              <a:t>Conclusion</a:t>
            </a:r>
          </a:p>
        </p:txBody>
      </p:sp>
      <p:sp>
        <p:nvSpPr>
          <p:cNvPr id="5" name="Text Placeholder 2">
            <a:extLst>
              <a:ext uri="{FF2B5EF4-FFF2-40B4-BE49-F238E27FC236}">
                <a16:creationId xmlns:a16="http://schemas.microsoft.com/office/drawing/2014/main" id="{EDA83BC0-8F38-62A7-D8C7-A7BB218A7D2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5734599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Evaluating Against Adversarial Attacks</a:t>
            </a:r>
            <a:endParaRPr dirty="0">
              <a:latin typeface="Calibri" panose="020F0502020204030204" pitchFamily="34" charset="0"/>
              <a:cs typeface="Calibri" panose="020F0502020204030204" pitchFamily="34" charset="0"/>
            </a:endParaRPr>
          </a:p>
        </p:txBody>
      </p:sp>
      <p:sp>
        <p:nvSpPr>
          <p:cNvPr id="3" name="Google Shape;554;g22b5a1f32dd_1_1311">
            <a:extLst>
              <a:ext uri="{FF2B5EF4-FFF2-40B4-BE49-F238E27FC236}">
                <a16:creationId xmlns:a16="http://schemas.microsoft.com/office/drawing/2014/main" id="{0F731CEA-12A8-68D3-1B29-72CE465E8800}"/>
              </a:ext>
            </a:extLst>
          </p:cNvPr>
          <p:cNvSpPr txBox="1">
            <a:spLocks noGrp="1"/>
          </p:cNvSpPr>
          <p:nvPr>
            <p:ph type="body" idx="1"/>
          </p:nvPr>
        </p:nvSpPr>
        <p:spPr>
          <a:xfrm>
            <a:off x="367789" y="1448284"/>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All ADRM variants experienced less catastrophic forgetting in adversarial conditions.</a:t>
            </a:r>
          </a:p>
        </p:txBody>
      </p:sp>
      <p:pic>
        <p:nvPicPr>
          <p:cNvPr id="7" name="Picture 6" descr="A screen shot of a graph&#10;&#10;Description automatically generated">
            <a:extLst>
              <a:ext uri="{FF2B5EF4-FFF2-40B4-BE49-F238E27FC236}">
                <a16:creationId xmlns:a16="http://schemas.microsoft.com/office/drawing/2014/main" id="{482F2FB4-6583-921F-9807-906479A0BF35}"/>
              </a:ext>
            </a:extLst>
          </p:cNvPr>
          <p:cNvPicPr>
            <a:picLocks noChangeAspect="1"/>
          </p:cNvPicPr>
          <p:nvPr/>
        </p:nvPicPr>
        <p:blipFill>
          <a:blip r:embed="rId3"/>
          <a:stretch>
            <a:fillRect/>
          </a:stretch>
        </p:blipFill>
        <p:spPr>
          <a:xfrm>
            <a:off x="1415841" y="3361269"/>
            <a:ext cx="9493686" cy="3215780"/>
          </a:xfrm>
          <a:prstGeom prst="rect">
            <a:avLst/>
          </a:prstGeom>
        </p:spPr>
      </p:pic>
      <p:grpSp>
        <p:nvGrpSpPr>
          <p:cNvPr id="6" name="Group 5">
            <a:extLst>
              <a:ext uri="{FF2B5EF4-FFF2-40B4-BE49-F238E27FC236}">
                <a16:creationId xmlns:a16="http://schemas.microsoft.com/office/drawing/2014/main" id="{50E1FD80-D37B-8EA0-23F3-84D22748CC50}"/>
              </a:ext>
            </a:extLst>
          </p:cNvPr>
          <p:cNvGrpSpPr/>
          <p:nvPr/>
        </p:nvGrpSpPr>
        <p:grpSpPr>
          <a:xfrm>
            <a:off x="3780980" y="4537308"/>
            <a:ext cx="6032073" cy="134898"/>
            <a:chOff x="3907299" y="4752358"/>
            <a:chExt cx="5543259" cy="123966"/>
          </a:xfrm>
        </p:grpSpPr>
        <p:sp>
          <p:nvSpPr>
            <p:cNvPr id="2" name="Right Arrow 1">
              <a:extLst>
                <a:ext uri="{FF2B5EF4-FFF2-40B4-BE49-F238E27FC236}">
                  <a16:creationId xmlns:a16="http://schemas.microsoft.com/office/drawing/2014/main" id="{A2FBEFFB-34C6-5037-2F99-7187826BB297}"/>
                </a:ext>
              </a:extLst>
            </p:cNvPr>
            <p:cNvSpPr/>
            <p:nvPr/>
          </p:nvSpPr>
          <p:spPr>
            <a:xfrm rot="9000000">
              <a:off x="3907299" y="4752358"/>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 name="Right Arrow 3">
              <a:extLst>
                <a:ext uri="{FF2B5EF4-FFF2-40B4-BE49-F238E27FC236}">
                  <a16:creationId xmlns:a16="http://schemas.microsoft.com/office/drawing/2014/main" id="{B88D7F87-12D8-AC92-41A1-0F0AD4722519}"/>
                </a:ext>
              </a:extLst>
            </p:cNvPr>
            <p:cNvSpPr/>
            <p:nvPr/>
          </p:nvSpPr>
          <p:spPr>
            <a:xfrm rot="9000000">
              <a:off x="6803576" y="4771090"/>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5" name="Right Arrow 4">
              <a:extLst>
                <a:ext uri="{FF2B5EF4-FFF2-40B4-BE49-F238E27FC236}">
                  <a16:creationId xmlns:a16="http://schemas.microsoft.com/office/drawing/2014/main" id="{3BCDAA1E-6D30-D3DD-F4AF-D18FAD1A0CEA}"/>
                </a:ext>
              </a:extLst>
            </p:cNvPr>
            <p:cNvSpPr/>
            <p:nvPr/>
          </p:nvSpPr>
          <p:spPr>
            <a:xfrm rot="9000000">
              <a:off x="9215707" y="4791778"/>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3" name="Group 22">
            <a:extLst>
              <a:ext uri="{FF2B5EF4-FFF2-40B4-BE49-F238E27FC236}">
                <a16:creationId xmlns:a16="http://schemas.microsoft.com/office/drawing/2014/main" id="{B24BDCC0-41CB-E4D6-80DA-EB5B0ADE6104}"/>
              </a:ext>
            </a:extLst>
          </p:cNvPr>
          <p:cNvGrpSpPr/>
          <p:nvPr/>
        </p:nvGrpSpPr>
        <p:grpSpPr>
          <a:xfrm>
            <a:off x="3114545" y="5675517"/>
            <a:ext cx="6358109" cy="299458"/>
            <a:chOff x="3294869" y="5798331"/>
            <a:chExt cx="5842875" cy="275191"/>
          </a:xfrm>
        </p:grpSpPr>
        <p:sp>
          <p:nvSpPr>
            <p:cNvPr id="12" name="Right Arrow 11">
              <a:extLst>
                <a:ext uri="{FF2B5EF4-FFF2-40B4-BE49-F238E27FC236}">
                  <a16:creationId xmlns:a16="http://schemas.microsoft.com/office/drawing/2014/main" id="{7D1446B6-B3E9-7B8C-8973-14368C7500B6}"/>
                </a:ext>
              </a:extLst>
            </p:cNvPr>
            <p:cNvSpPr/>
            <p:nvPr/>
          </p:nvSpPr>
          <p:spPr>
            <a:xfrm rot="19800000">
              <a:off x="3294869" y="5988976"/>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3" name="Right Arrow 12">
              <a:extLst>
                <a:ext uri="{FF2B5EF4-FFF2-40B4-BE49-F238E27FC236}">
                  <a16:creationId xmlns:a16="http://schemas.microsoft.com/office/drawing/2014/main" id="{9FE09513-F7E8-9F4A-5848-871C656104A7}"/>
                </a:ext>
              </a:extLst>
            </p:cNvPr>
            <p:cNvSpPr/>
            <p:nvPr/>
          </p:nvSpPr>
          <p:spPr>
            <a:xfrm rot="19800000">
              <a:off x="6436189" y="5798331"/>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4" name="Right Arrow 13">
              <a:extLst>
                <a:ext uri="{FF2B5EF4-FFF2-40B4-BE49-F238E27FC236}">
                  <a16:creationId xmlns:a16="http://schemas.microsoft.com/office/drawing/2014/main" id="{4BCFD339-82A3-834A-14E9-66615E60E87F}"/>
                </a:ext>
              </a:extLst>
            </p:cNvPr>
            <p:cNvSpPr/>
            <p:nvPr/>
          </p:nvSpPr>
          <p:spPr>
            <a:xfrm rot="19800000">
              <a:off x="8902893" y="5893653"/>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1" name="Group 20">
            <a:extLst>
              <a:ext uri="{FF2B5EF4-FFF2-40B4-BE49-F238E27FC236}">
                <a16:creationId xmlns:a16="http://schemas.microsoft.com/office/drawing/2014/main" id="{6951060C-B619-02AA-9381-6E60A445286D}"/>
              </a:ext>
            </a:extLst>
          </p:cNvPr>
          <p:cNvGrpSpPr/>
          <p:nvPr/>
        </p:nvGrpSpPr>
        <p:grpSpPr>
          <a:xfrm>
            <a:off x="3427578" y="4776255"/>
            <a:ext cx="6833165" cy="419080"/>
            <a:chOff x="3582535" y="4971942"/>
            <a:chExt cx="6279434" cy="385120"/>
          </a:xfrm>
        </p:grpSpPr>
        <p:sp>
          <p:nvSpPr>
            <p:cNvPr id="15" name="Right Arrow 14">
              <a:extLst>
                <a:ext uri="{FF2B5EF4-FFF2-40B4-BE49-F238E27FC236}">
                  <a16:creationId xmlns:a16="http://schemas.microsoft.com/office/drawing/2014/main" id="{40B32B2F-6CE6-91D9-59B8-B6F36F2162D7}"/>
                </a:ext>
              </a:extLst>
            </p:cNvPr>
            <p:cNvSpPr/>
            <p:nvPr/>
          </p:nvSpPr>
          <p:spPr>
            <a:xfrm rot="9000000">
              <a:off x="3582535" y="5086448"/>
              <a:ext cx="592940"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6" name="Right Arrow 15">
              <a:extLst>
                <a:ext uri="{FF2B5EF4-FFF2-40B4-BE49-F238E27FC236}">
                  <a16:creationId xmlns:a16="http://schemas.microsoft.com/office/drawing/2014/main" id="{4B416B52-1894-DBFD-DF6C-B550AF367745}"/>
                </a:ext>
              </a:extLst>
            </p:cNvPr>
            <p:cNvSpPr/>
            <p:nvPr/>
          </p:nvSpPr>
          <p:spPr>
            <a:xfrm rot="9000000">
              <a:off x="6677095" y="4971942"/>
              <a:ext cx="305831"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7" name="Right Arrow 16">
              <a:extLst>
                <a:ext uri="{FF2B5EF4-FFF2-40B4-BE49-F238E27FC236}">
                  <a16:creationId xmlns:a16="http://schemas.microsoft.com/office/drawing/2014/main" id="{DF837277-BD84-2898-F3C2-45082EEEBFD9}"/>
                </a:ext>
              </a:extLst>
            </p:cNvPr>
            <p:cNvSpPr/>
            <p:nvPr/>
          </p:nvSpPr>
          <p:spPr>
            <a:xfrm rot="9000000">
              <a:off x="9247411" y="5272516"/>
              <a:ext cx="614558"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2" name="Group 21">
            <a:extLst>
              <a:ext uri="{FF2B5EF4-FFF2-40B4-BE49-F238E27FC236}">
                <a16:creationId xmlns:a16="http://schemas.microsoft.com/office/drawing/2014/main" id="{9F4B8D17-C9DC-DAE1-5C0A-51CA40D7649D}"/>
              </a:ext>
            </a:extLst>
          </p:cNvPr>
          <p:cNvGrpSpPr/>
          <p:nvPr/>
        </p:nvGrpSpPr>
        <p:grpSpPr>
          <a:xfrm>
            <a:off x="2524140" y="5162982"/>
            <a:ext cx="6885601" cy="294892"/>
            <a:chOff x="2752308" y="5327330"/>
            <a:chExt cx="6327621" cy="270995"/>
          </a:xfrm>
        </p:grpSpPr>
        <p:sp>
          <p:nvSpPr>
            <p:cNvPr id="18" name="Right Arrow 17">
              <a:extLst>
                <a:ext uri="{FF2B5EF4-FFF2-40B4-BE49-F238E27FC236}">
                  <a16:creationId xmlns:a16="http://schemas.microsoft.com/office/drawing/2014/main" id="{5D1C5A7E-385E-5E35-A130-833C944E0E7E}"/>
                </a:ext>
              </a:extLst>
            </p:cNvPr>
            <p:cNvSpPr/>
            <p:nvPr/>
          </p:nvSpPr>
          <p:spPr>
            <a:xfrm rot="19800000">
              <a:off x="2752308" y="5513779"/>
              <a:ext cx="438909"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9" name="Right Arrow 18">
              <a:extLst>
                <a:ext uri="{FF2B5EF4-FFF2-40B4-BE49-F238E27FC236}">
                  <a16:creationId xmlns:a16="http://schemas.microsoft.com/office/drawing/2014/main" id="{983834E7-5DE0-BE27-72D7-AA9FF838EC91}"/>
                </a:ext>
              </a:extLst>
            </p:cNvPr>
            <p:cNvSpPr/>
            <p:nvPr/>
          </p:nvSpPr>
          <p:spPr>
            <a:xfrm rot="19800000">
              <a:off x="5267181" y="5327330"/>
              <a:ext cx="663061"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20" name="Right Arrow 19">
              <a:extLst>
                <a:ext uri="{FF2B5EF4-FFF2-40B4-BE49-F238E27FC236}">
                  <a16:creationId xmlns:a16="http://schemas.microsoft.com/office/drawing/2014/main" id="{CF6DCF9F-35A4-C682-8AA2-B41AFF907298}"/>
                </a:ext>
              </a:extLst>
            </p:cNvPr>
            <p:cNvSpPr/>
            <p:nvPr/>
          </p:nvSpPr>
          <p:spPr>
            <a:xfrm rot="19800000">
              <a:off x="8416868" y="5432389"/>
              <a:ext cx="663061"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7" name="Group 26">
            <a:extLst>
              <a:ext uri="{FF2B5EF4-FFF2-40B4-BE49-F238E27FC236}">
                <a16:creationId xmlns:a16="http://schemas.microsoft.com/office/drawing/2014/main" id="{28ECA123-ED98-6314-0EDE-A4B14099F6A3}"/>
              </a:ext>
            </a:extLst>
          </p:cNvPr>
          <p:cNvGrpSpPr/>
          <p:nvPr/>
        </p:nvGrpSpPr>
        <p:grpSpPr>
          <a:xfrm>
            <a:off x="1171315" y="1938060"/>
            <a:ext cx="9849369" cy="1319106"/>
            <a:chOff x="1171315" y="1938060"/>
            <a:chExt cx="9849369" cy="1319106"/>
          </a:xfrm>
        </p:grpSpPr>
        <p:grpSp>
          <p:nvGrpSpPr>
            <p:cNvPr id="26" name="Group 25">
              <a:extLst>
                <a:ext uri="{FF2B5EF4-FFF2-40B4-BE49-F238E27FC236}">
                  <a16:creationId xmlns:a16="http://schemas.microsoft.com/office/drawing/2014/main" id="{F7558A62-4C07-4174-8BBD-B66F6E09BAFD}"/>
                </a:ext>
              </a:extLst>
            </p:cNvPr>
            <p:cNvGrpSpPr/>
            <p:nvPr/>
          </p:nvGrpSpPr>
          <p:grpSpPr>
            <a:xfrm>
              <a:off x="1171315" y="2433744"/>
              <a:ext cx="9849369" cy="823422"/>
              <a:chOff x="1171315" y="2433744"/>
              <a:chExt cx="9849369" cy="823422"/>
            </a:xfrm>
          </p:grpSpPr>
          <p:grpSp>
            <p:nvGrpSpPr>
              <p:cNvPr id="351" name="Group 350">
                <a:extLst>
                  <a:ext uri="{FF2B5EF4-FFF2-40B4-BE49-F238E27FC236}">
                    <a16:creationId xmlns:a16="http://schemas.microsoft.com/office/drawing/2014/main" id="{E4A5ABCF-B53B-EE99-F9FA-FCBF489E8792}"/>
                  </a:ext>
                </a:extLst>
              </p:cNvPr>
              <p:cNvGrpSpPr/>
              <p:nvPr/>
            </p:nvGrpSpPr>
            <p:grpSpPr>
              <a:xfrm>
                <a:off x="6122584" y="2433744"/>
                <a:ext cx="4898100" cy="813273"/>
                <a:chOff x="6122584" y="2803547"/>
                <a:chExt cx="4898100" cy="813273"/>
              </a:xfrm>
            </p:grpSpPr>
            <p:grpSp>
              <p:nvGrpSpPr>
                <p:cNvPr id="210" name="Group 209">
                  <a:extLst>
                    <a:ext uri="{FF2B5EF4-FFF2-40B4-BE49-F238E27FC236}">
                      <a16:creationId xmlns:a16="http://schemas.microsoft.com/office/drawing/2014/main" id="{EC11AC37-5E37-9231-3921-E9A307046F1F}"/>
                    </a:ext>
                  </a:extLst>
                </p:cNvPr>
                <p:cNvGrpSpPr/>
                <p:nvPr/>
              </p:nvGrpSpPr>
              <p:grpSpPr>
                <a:xfrm>
                  <a:off x="6122584" y="2803547"/>
                  <a:ext cx="454959" cy="813273"/>
                  <a:chOff x="805055" y="2580921"/>
                  <a:chExt cx="318131" cy="568683"/>
                </a:xfrm>
              </p:grpSpPr>
              <p:pic>
                <p:nvPicPr>
                  <p:cNvPr id="271" name="Picture 270" descr="A collage of many squares&#10;&#10;Description automatically generated">
                    <a:extLst>
                      <a:ext uri="{FF2B5EF4-FFF2-40B4-BE49-F238E27FC236}">
                        <a16:creationId xmlns:a16="http://schemas.microsoft.com/office/drawing/2014/main" id="{77893556-A07B-C531-1275-9DB584B64250}"/>
                      </a:ext>
                    </a:extLst>
                  </p:cNvPr>
                  <p:cNvPicPr>
                    <a:picLocks noChangeAspect="1"/>
                  </p:cNvPicPr>
                  <p:nvPr/>
                </p:nvPicPr>
                <p:blipFill rotWithShape="1">
                  <a:blip r:embed="rId4"/>
                  <a:srcRect t="51911" r="99143" b="43563"/>
                  <a:stretch/>
                </p:blipFill>
                <p:spPr>
                  <a:xfrm rot="5400000">
                    <a:off x="932918" y="2959336"/>
                    <a:ext cx="62405" cy="318131"/>
                  </a:xfrm>
                  <a:prstGeom prst="rect">
                    <a:avLst/>
                  </a:prstGeom>
                </p:spPr>
              </p:pic>
              <p:grpSp>
                <p:nvGrpSpPr>
                  <p:cNvPr id="272" name="Group 271">
                    <a:extLst>
                      <a:ext uri="{FF2B5EF4-FFF2-40B4-BE49-F238E27FC236}">
                        <a16:creationId xmlns:a16="http://schemas.microsoft.com/office/drawing/2014/main" id="{7A561036-DB51-3F8B-393E-5CC22BF71CDD}"/>
                      </a:ext>
                    </a:extLst>
                  </p:cNvPr>
                  <p:cNvGrpSpPr/>
                  <p:nvPr/>
                </p:nvGrpSpPr>
                <p:grpSpPr>
                  <a:xfrm>
                    <a:off x="827213" y="2580921"/>
                    <a:ext cx="240239" cy="465267"/>
                    <a:chOff x="827213" y="2580921"/>
                    <a:chExt cx="240239" cy="465267"/>
                  </a:xfrm>
                </p:grpSpPr>
                <p:pic>
                  <p:nvPicPr>
                    <p:cNvPr id="273" name="Picture 272" descr="A collage of many squares&#10;&#10;Description automatically generated">
                      <a:extLst>
                        <a:ext uri="{FF2B5EF4-FFF2-40B4-BE49-F238E27FC236}">
                          <a16:creationId xmlns:a16="http://schemas.microsoft.com/office/drawing/2014/main" id="{4BD4B66C-EAE1-CF9E-743F-F0A6C4D393E6}"/>
                        </a:ext>
                      </a:extLst>
                    </p:cNvPr>
                    <p:cNvPicPr>
                      <a:picLocks noChangeAspect="1"/>
                    </p:cNvPicPr>
                    <p:nvPr/>
                  </p:nvPicPr>
                  <p:blipFill rotWithShape="1">
                    <a:blip r:embed="rId4"/>
                    <a:srcRect l="837" t="51979" r="94695" b="43405"/>
                    <a:stretch/>
                  </p:blipFill>
                  <p:spPr>
                    <a:xfrm>
                      <a:off x="827213" y="2580921"/>
                      <a:ext cx="238251" cy="237744"/>
                    </a:xfrm>
                    <a:prstGeom prst="rect">
                      <a:avLst/>
                    </a:prstGeom>
                  </p:spPr>
                </p:pic>
                <p:pic>
                  <p:nvPicPr>
                    <p:cNvPr id="274" name="Picture 273" descr="A collage of many squares&#10;&#10;Description automatically generated">
                      <a:extLst>
                        <a:ext uri="{FF2B5EF4-FFF2-40B4-BE49-F238E27FC236}">
                          <a16:creationId xmlns:a16="http://schemas.microsoft.com/office/drawing/2014/main" id="{8EA30271-B67B-441A-6708-3771919FCC81}"/>
                        </a:ext>
                      </a:extLst>
                    </p:cNvPr>
                    <p:cNvPicPr>
                      <a:picLocks noChangeAspect="1"/>
                    </p:cNvPicPr>
                    <p:nvPr/>
                  </p:nvPicPr>
                  <p:blipFill rotWithShape="1">
                    <a:blip r:embed="rId4"/>
                    <a:srcRect l="5304" t="52070" r="90325" b="43402"/>
                    <a:stretch/>
                  </p:blipFill>
                  <p:spPr>
                    <a:xfrm>
                      <a:off x="834385" y="2812352"/>
                      <a:ext cx="233067" cy="233173"/>
                    </a:xfrm>
                    <a:prstGeom prst="rect">
                      <a:avLst/>
                    </a:prstGeom>
                  </p:spPr>
                </p:pic>
                <p:sp>
                  <p:nvSpPr>
                    <p:cNvPr id="275" name="Rectangle 274">
                      <a:extLst>
                        <a:ext uri="{FF2B5EF4-FFF2-40B4-BE49-F238E27FC236}">
                          <a16:creationId xmlns:a16="http://schemas.microsoft.com/office/drawing/2014/main" id="{8A0FF42D-DA46-8BC4-495C-F3C059CD13E3}"/>
                        </a:ext>
                      </a:extLst>
                    </p:cNvPr>
                    <p:cNvSpPr/>
                    <p:nvPr/>
                  </p:nvSpPr>
                  <p:spPr>
                    <a:xfrm>
                      <a:off x="833095"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1" name="Group 210">
                  <a:extLst>
                    <a:ext uri="{FF2B5EF4-FFF2-40B4-BE49-F238E27FC236}">
                      <a16:creationId xmlns:a16="http://schemas.microsoft.com/office/drawing/2014/main" id="{8B76D0C7-32E3-741C-0C5A-664A8DA05303}"/>
                    </a:ext>
                  </a:extLst>
                </p:cNvPr>
                <p:cNvGrpSpPr/>
                <p:nvPr/>
              </p:nvGrpSpPr>
              <p:grpSpPr>
                <a:xfrm>
                  <a:off x="6553614" y="2810077"/>
                  <a:ext cx="454959" cy="806743"/>
                  <a:chOff x="1106454" y="2585487"/>
                  <a:chExt cx="318131" cy="564117"/>
                </a:xfrm>
              </p:grpSpPr>
              <p:pic>
                <p:nvPicPr>
                  <p:cNvPr id="266" name="Picture 265" descr="A collage of many squares&#10;&#10;Description automatically generated">
                    <a:extLst>
                      <a:ext uri="{FF2B5EF4-FFF2-40B4-BE49-F238E27FC236}">
                        <a16:creationId xmlns:a16="http://schemas.microsoft.com/office/drawing/2014/main" id="{1CC254EF-2FAF-3A99-54FC-5B0139B769E4}"/>
                      </a:ext>
                    </a:extLst>
                  </p:cNvPr>
                  <p:cNvPicPr>
                    <a:picLocks noChangeAspect="1"/>
                  </p:cNvPicPr>
                  <p:nvPr/>
                </p:nvPicPr>
                <p:blipFill rotWithShape="1">
                  <a:blip r:embed="rId4"/>
                  <a:srcRect t="56340" r="99143" b="39134"/>
                  <a:stretch/>
                </p:blipFill>
                <p:spPr>
                  <a:xfrm rot="5400000">
                    <a:off x="1234317" y="2959336"/>
                    <a:ext cx="62405" cy="318131"/>
                  </a:xfrm>
                  <a:prstGeom prst="rect">
                    <a:avLst/>
                  </a:prstGeom>
                </p:spPr>
              </p:pic>
              <p:grpSp>
                <p:nvGrpSpPr>
                  <p:cNvPr id="267" name="Group 266">
                    <a:extLst>
                      <a:ext uri="{FF2B5EF4-FFF2-40B4-BE49-F238E27FC236}">
                        <a16:creationId xmlns:a16="http://schemas.microsoft.com/office/drawing/2014/main" id="{142C0164-2792-C8C8-88E0-BCF94BF8F2DB}"/>
                      </a:ext>
                    </a:extLst>
                  </p:cNvPr>
                  <p:cNvGrpSpPr/>
                  <p:nvPr/>
                </p:nvGrpSpPr>
                <p:grpSpPr>
                  <a:xfrm>
                    <a:off x="1134634" y="2585487"/>
                    <a:ext cx="244802" cy="463800"/>
                    <a:chOff x="1134634" y="2585487"/>
                    <a:chExt cx="244802" cy="463800"/>
                  </a:xfrm>
                </p:grpSpPr>
                <p:pic>
                  <p:nvPicPr>
                    <p:cNvPr id="268" name="Picture 267" descr="A collage of many squares&#10;&#10;Description automatically generated">
                      <a:extLst>
                        <a:ext uri="{FF2B5EF4-FFF2-40B4-BE49-F238E27FC236}">
                          <a16:creationId xmlns:a16="http://schemas.microsoft.com/office/drawing/2014/main" id="{0143CCCF-ABE0-F898-D3BD-560986A137F1}"/>
                        </a:ext>
                      </a:extLst>
                    </p:cNvPr>
                    <p:cNvPicPr>
                      <a:picLocks noChangeAspect="1"/>
                    </p:cNvPicPr>
                    <p:nvPr/>
                  </p:nvPicPr>
                  <p:blipFill rotWithShape="1">
                    <a:blip r:embed="rId4"/>
                    <a:srcRect l="837" t="56507" r="94695" b="39055"/>
                    <a:stretch/>
                  </p:blipFill>
                  <p:spPr>
                    <a:xfrm>
                      <a:off x="1134634" y="2588099"/>
                      <a:ext cx="238251" cy="228600"/>
                    </a:xfrm>
                    <a:prstGeom prst="rect">
                      <a:avLst/>
                    </a:prstGeom>
                  </p:spPr>
                </p:pic>
                <p:pic>
                  <p:nvPicPr>
                    <p:cNvPr id="269" name="Picture 268" descr="A collage of many squares&#10;&#10;Description automatically generated">
                      <a:extLst>
                        <a:ext uri="{FF2B5EF4-FFF2-40B4-BE49-F238E27FC236}">
                          <a16:creationId xmlns:a16="http://schemas.microsoft.com/office/drawing/2014/main" id="{DA725DD0-0FD3-ACC6-2738-F05EB392629A}"/>
                        </a:ext>
                      </a:extLst>
                    </p:cNvPr>
                    <p:cNvPicPr>
                      <a:picLocks noChangeAspect="1"/>
                    </p:cNvPicPr>
                    <p:nvPr/>
                  </p:nvPicPr>
                  <p:blipFill rotWithShape="1">
                    <a:blip r:embed="rId4"/>
                    <a:srcRect l="5304" t="56376" r="90325" b="39096"/>
                    <a:stretch/>
                  </p:blipFill>
                  <p:spPr>
                    <a:xfrm>
                      <a:off x="1146369" y="2816115"/>
                      <a:ext cx="233067" cy="233172"/>
                    </a:xfrm>
                    <a:prstGeom prst="rect">
                      <a:avLst/>
                    </a:prstGeom>
                  </p:spPr>
                </p:pic>
                <p:sp>
                  <p:nvSpPr>
                    <p:cNvPr id="270" name="Rectangle 269">
                      <a:extLst>
                        <a:ext uri="{FF2B5EF4-FFF2-40B4-BE49-F238E27FC236}">
                          <a16:creationId xmlns:a16="http://schemas.microsoft.com/office/drawing/2014/main" id="{8F33CA7F-EF02-A2FE-F01F-4FB40C4FBF16}"/>
                        </a:ext>
                      </a:extLst>
                    </p:cNvPr>
                    <p:cNvSpPr/>
                    <p:nvPr/>
                  </p:nvSpPr>
                  <p:spPr>
                    <a:xfrm>
                      <a:off x="1142268"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2" name="Group 211">
                  <a:extLst>
                    <a:ext uri="{FF2B5EF4-FFF2-40B4-BE49-F238E27FC236}">
                      <a16:creationId xmlns:a16="http://schemas.microsoft.com/office/drawing/2014/main" id="{1F64C277-D602-30E3-F464-EF5E35DE53B9}"/>
                    </a:ext>
                  </a:extLst>
                </p:cNvPr>
                <p:cNvGrpSpPr/>
                <p:nvPr/>
              </p:nvGrpSpPr>
              <p:grpSpPr>
                <a:xfrm>
                  <a:off x="6994558" y="2808673"/>
                  <a:ext cx="433840" cy="808144"/>
                  <a:chOff x="1414785" y="2584507"/>
                  <a:chExt cx="303364" cy="565097"/>
                </a:xfrm>
              </p:grpSpPr>
              <p:pic>
                <p:nvPicPr>
                  <p:cNvPr id="261" name="Picture 260" descr="A collage of many squares&#10;&#10;Description automatically generated">
                    <a:extLst>
                      <a:ext uri="{FF2B5EF4-FFF2-40B4-BE49-F238E27FC236}">
                        <a16:creationId xmlns:a16="http://schemas.microsoft.com/office/drawing/2014/main" id="{B6CA1D24-02F0-60EC-66FF-0FCBBCDD5402}"/>
                      </a:ext>
                    </a:extLst>
                  </p:cNvPr>
                  <p:cNvPicPr>
                    <a:picLocks noChangeAspect="1"/>
                  </p:cNvPicPr>
                  <p:nvPr/>
                </p:nvPicPr>
                <p:blipFill rotWithShape="1">
                  <a:blip r:embed="rId4"/>
                  <a:srcRect t="60866" r="99143" b="34818"/>
                  <a:stretch/>
                </p:blipFill>
                <p:spPr>
                  <a:xfrm rot="5400000">
                    <a:off x="1535264" y="2966720"/>
                    <a:ext cx="62405" cy="303364"/>
                  </a:xfrm>
                  <a:prstGeom prst="rect">
                    <a:avLst/>
                  </a:prstGeom>
                </p:spPr>
              </p:pic>
              <p:grpSp>
                <p:nvGrpSpPr>
                  <p:cNvPr id="262" name="Group 261">
                    <a:extLst>
                      <a:ext uri="{FF2B5EF4-FFF2-40B4-BE49-F238E27FC236}">
                        <a16:creationId xmlns:a16="http://schemas.microsoft.com/office/drawing/2014/main" id="{DEE41199-72B1-6925-C481-415F66C3FDAA}"/>
                      </a:ext>
                    </a:extLst>
                  </p:cNvPr>
                  <p:cNvGrpSpPr/>
                  <p:nvPr/>
                </p:nvGrpSpPr>
                <p:grpSpPr>
                  <a:xfrm>
                    <a:off x="1449239" y="2584507"/>
                    <a:ext cx="238595" cy="464775"/>
                    <a:chOff x="1449239" y="2584507"/>
                    <a:chExt cx="238595" cy="464775"/>
                  </a:xfrm>
                </p:grpSpPr>
                <p:pic>
                  <p:nvPicPr>
                    <p:cNvPr id="263" name="Picture 262" descr="A collage of many squares&#10;&#10;Description automatically generated">
                      <a:extLst>
                        <a:ext uri="{FF2B5EF4-FFF2-40B4-BE49-F238E27FC236}">
                          <a16:creationId xmlns:a16="http://schemas.microsoft.com/office/drawing/2014/main" id="{BBCFF4FA-7901-EBE1-3647-46474F7EC627}"/>
                        </a:ext>
                      </a:extLst>
                    </p:cNvPr>
                    <p:cNvPicPr>
                      <a:picLocks noChangeAspect="1"/>
                    </p:cNvPicPr>
                    <p:nvPr/>
                  </p:nvPicPr>
                  <p:blipFill rotWithShape="1">
                    <a:blip r:embed="rId4"/>
                    <a:srcRect l="837" t="60679" r="94695" b="34705"/>
                    <a:stretch/>
                  </p:blipFill>
                  <p:spPr>
                    <a:xfrm>
                      <a:off x="1449239" y="2584507"/>
                      <a:ext cx="238251" cy="237744"/>
                    </a:xfrm>
                    <a:prstGeom prst="rect">
                      <a:avLst/>
                    </a:prstGeom>
                  </p:spPr>
                </p:pic>
                <p:pic>
                  <p:nvPicPr>
                    <p:cNvPr id="264" name="Picture 263" descr="A collage of many squares&#10;&#10;Description automatically generated">
                      <a:extLst>
                        <a:ext uri="{FF2B5EF4-FFF2-40B4-BE49-F238E27FC236}">
                          <a16:creationId xmlns:a16="http://schemas.microsoft.com/office/drawing/2014/main" id="{6E286917-BD36-0303-878F-295E5C912F3F}"/>
                        </a:ext>
                      </a:extLst>
                    </p:cNvPr>
                    <p:cNvPicPr>
                      <a:picLocks noChangeAspect="1"/>
                    </p:cNvPicPr>
                    <p:nvPr/>
                  </p:nvPicPr>
                  <p:blipFill rotWithShape="1">
                    <a:blip r:embed="rId4"/>
                    <a:srcRect l="5304" t="60693" r="90325" b="34779"/>
                    <a:stretch/>
                  </p:blipFill>
                  <p:spPr>
                    <a:xfrm>
                      <a:off x="1454767" y="2816109"/>
                      <a:ext cx="233067" cy="233173"/>
                    </a:xfrm>
                    <a:prstGeom prst="rect">
                      <a:avLst/>
                    </a:prstGeom>
                  </p:spPr>
                </p:pic>
                <p:sp>
                  <p:nvSpPr>
                    <p:cNvPr id="265" name="Rectangle 264">
                      <a:extLst>
                        <a:ext uri="{FF2B5EF4-FFF2-40B4-BE49-F238E27FC236}">
                          <a16:creationId xmlns:a16="http://schemas.microsoft.com/office/drawing/2014/main" id="{F38D2468-540C-164A-AA43-3D91551B9762}"/>
                        </a:ext>
                      </a:extLst>
                    </p:cNvPr>
                    <p:cNvSpPr/>
                    <p:nvPr/>
                  </p:nvSpPr>
                  <p:spPr>
                    <a:xfrm>
                      <a:off x="1451441"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3" name="Group 212">
                  <a:extLst>
                    <a:ext uri="{FF2B5EF4-FFF2-40B4-BE49-F238E27FC236}">
                      <a16:creationId xmlns:a16="http://schemas.microsoft.com/office/drawing/2014/main" id="{FAE57F9C-2B8F-3E23-A894-1A0651553E14}"/>
                    </a:ext>
                  </a:extLst>
                </p:cNvPr>
                <p:cNvGrpSpPr/>
                <p:nvPr/>
              </p:nvGrpSpPr>
              <p:grpSpPr>
                <a:xfrm>
                  <a:off x="7439385" y="2810077"/>
                  <a:ext cx="454959" cy="806743"/>
                  <a:chOff x="1725832" y="2585487"/>
                  <a:chExt cx="318131" cy="564117"/>
                </a:xfrm>
              </p:grpSpPr>
              <p:pic>
                <p:nvPicPr>
                  <p:cNvPr id="256" name="Picture 255" descr="A collage of many squares&#10;&#10;Description automatically generated">
                    <a:extLst>
                      <a:ext uri="{FF2B5EF4-FFF2-40B4-BE49-F238E27FC236}">
                        <a16:creationId xmlns:a16="http://schemas.microsoft.com/office/drawing/2014/main" id="{4154C6F1-0A15-E823-D570-700C25C05EE6}"/>
                      </a:ext>
                    </a:extLst>
                  </p:cNvPr>
                  <p:cNvPicPr>
                    <a:picLocks noChangeAspect="1"/>
                  </p:cNvPicPr>
                  <p:nvPr/>
                </p:nvPicPr>
                <p:blipFill rotWithShape="1">
                  <a:blip r:embed="rId4"/>
                  <a:srcRect t="65085" r="99143" b="30389"/>
                  <a:stretch/>
                </p:blipFill>
                <p:spPr>
                  <a:xfrm rot="5400000">
                    <a:off x="1853695" y="2959336"/>
                    <a:ext cx="62405" cy="318131"/>
                  </a:xfrm>
                  <a:prstGeom prst="rect">
                    <a:avLst/>
                  </a:prstGeom>
                </p:spPr>
              </p:pic>
              <p:grpSp>
                <p:nvGrpSpPr>
                  <p:cNvPr id="257" name="Group 256">
                    <a:extLst>
                      <a:ext uri="{FF2B5EF4-FFF2-40B4-BE49-F238E27FC236}">
                        <a16:creationId xmlns:a16="http://schemas.microsoft.com/office/drawing/2014/main" id="{3287124D-1898-0E4F-1067-711EE50F7040}"/>
                      </a:ext>
                    </a:extLst>
                  </p:cNvPr>
                  <p:cNvGrpSpPr/>
                  <p:nvPr/>
                </p:nvGrpSpPr>
                <p:grpSpPr>
                  <a:xfrm>
                    <a:off x="1753074" y="2585487"/>
                    <a:ext cx="240607" cy="468195"/>
                    <a:chOff x="1753074" y="2585487"/>
                    <a:chExt cx="240607" cy="468195"/>
                  </a:xfrm>
                </p:grpSpPr>
                <p:pic>
                  <p:nvPicPr>
                    <p:cNvPr id="258" name="Picture 257" descr="A collage of many squares&#10;&#10;Description automatically generated">
                      <a:extLst>
                        <a:ext uri="{FF2B5EF4-FFF2-40B4-BE49-F238E27FC236}">
                          <a16:creationId xmlns:a16="http://schemas.microsoft.com/office/drawing/2014/main" id="{329DA41D-F525-AF48-92C2-FE50E0E3D23B}"/>
                        </a:ext>
                      </a:extLst>
                    </p:cNvPr>
                    <p:cNvPicPr>
                      <a:picLocks noChangeAspect="1"/>
                    </p:cNvPicPr>
                    <p:nvPr/>
                  </p:nvPicPr>
                  <p:blipFill rotWithShape="1">
                    <a:blip r:embed="rId4"/>
                    <a:srcRect l="837" t="65117" r="94695" b="30355"/>
                    <a:stretch/>
                  </p:blipFill>
                  <p:spPr>
                    <a:xfrm>
                      <a:off x="1753074" y="2588105"/>
                      <a:ext cx="238251" cy="233172"/>
                    </a:xfrm>
                    <a:prstGeom prst="rect">
                      <a:avLst/>
                    </a:prstGeom>
                  </p:spPr>
                </p:pic>
                <p:pic>
                  <p:nvPicPr>
                    <p:cNvPr id="259" name="Picture 258" descr="A collage of many squares&#10;&#10;Description automatically generated">
                      <a:extLst>
                        <a:ext uri="{FF2B5EF4-FFF2-40B4-BE49-F238E27FC236}">
                          <a16:creationId xmlns:a16="http://schemas.microsoft.com/office/drawing/2014/main" id="{384857CF-E97F-C9BB-E615-DCD6D4E1BD7E}"/>
                        </a:ext>
                      </a:extLst>
                    </p:cNvPr>
                    <p:cNvPicPr>
                      <a:picLocks noChangeAspect="1"/>
                    </p:cNvPicPr>
                    <p:nvPr/>
                  </p:nvPicPr>
                  <p:blipFill rotWithShape="1">
                    <a:blip r:embed="rId4"/>
                    <a:srcRect l="5304" t="65259" r="90325" b="30125"/>
                    <a:stretch/>
                  </p:blipFill>
                  <p:spPr>
                    <a:xfrm>
                      <a:off x="1759579" y="2815938"/>
                      <a:ext cx="233067" cy="237744"/>
                    </a:xfrm>
                    <a:prstGeom prst="rect">
                      <a:avLst/>
                    </a:prstGeom>
                  </p:spPr>
                </p:pic>
                <p:sp>
                  <p:nvSpPr>
                    <p:cNvPr id="260" name="Rectangle 259">
                      <a:extLst>
                        <a:ext uri="{FF2B5EF4-FFF2-40B4-BE49-F238E27FC236}">
                          <a16:creationId xmlns:a16="http://schemas.microsoft.com/office/drawing/2014/main" id="{000D5D00-EA6F-D6DA-F588-E5B645D8C240}"/>
                        </a:ext>
                      </a:extLst>
                    </p:cNvPr>
                    <p:cNvSpPr/>
                    <p:nvPr/>
                  </p:nvSpPr>
                  <p:spPr>
                    <a:xfrm>
                      <a:off x="1760614"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4" name="Group 213">
                  <a:extLst>
                    <a:ext uri="{FF2B5EF4-FFF2-40B4-BE49-F238E27FC236}">
                      <a16:creationId xmlns:a16="http://schemas.microsoft.com/office/drawing/2014/main" id="{6CF1A40D-E3FC-4662-156E-8BD843601313}"/>
                    </a:ext>
                  </a:extLst>
                </p:cNvPr>
                <p:cNvGrpSpPr/>
                <p:nvPr/>
              </p:nvGrpSpPr>
              <p:grpSpPr>
                <a:xfrm>
                  <a:off x="7891827" y="2808684"/>
                  <a:ext cx="455922" cy="808136"/>
                  <a:chOff x="2042203" y="2584513"/>
                  <a:chExt cx="318805" cy="565091"/>
                </a:xfrm>
              </p:grpSpPr>
              <p:pic>
                <p:nvPicPr>
                  <p:cNvPr id="251" name="Picture 250" descr="A collage of many squares&#10;&#10;Description automatically generated">
                    <a:extLst>
                      <a:ext uri="{FF2B5EF4-FFF2-40B4-BE49-F238E27FC236}">
                        <a16:creationId xmlns:a16="http://schemas.microsoft.com/office/drawing/2014/main" id="{ECBF220E-3F81-1DB5-69F7-126E08C4E4C4}"/>
                      </a:ext>
                    </a:extLst>
                  </p:cNvPr>
                  <p:cNvPicPr>
                    <a:picLocks noChangeAspect="1"/>
                  </p:cNvPicPr>
                  <p:nvPr/>
                </p:nvPicPr>
                <p:blipFill rotWithShape="1">
                  <a:blip r:embed="rId4"/>
                  <a:srcRect t="69402" r="99143" b="26062"/>
                  <a:stretch/>
                </p:blipFill>
                <p:spPr>
                  <a:xfrm rot="5400000">
                    <a:off x="2170403" y="2958999"/>
                    <a:ext cx="62405" cy="318805"/>
                  </a:xfrm>
                  <a:prstGeom prst="rect">
                    <a:avLst/>
                  </a:prstGeom>
                </p:spPr>
              </p:pic>
              <p:grpSp>
                <p:nvGrpSpPr>
                  <p:cNvPr id="252" name="Group 251">
                    <a:extLst>
                      <a:ext uri="{FF2B5EF4-FFF2-40B4-BE49-F238E27FC236}">
                        <a16:creationId xmlns:a16="http://schemas.microsoft.com/office/drawing/2014/main" id="{45C91469-5495-986F-A328-1CADDEB236BD}"/>
                      </a:ext>
                    </a:extLst>
                  </p:cNvPr>
                  <p:cNvGrpSpPr/>
                  <p:nvPr/>
                </p:nvGrpSpPr>
                <p:grpSpPr>
                  <a:xfrm>
                    <a:off x="2064093" y="2584513"/>
                    <a:ext cx="238761" cy="461997"/>
                    <a:chOff x="2064093" y="2584513"/>
                    <a:chExt cx="238761" cy="461997"/>
                  </a:xfrm>
                </p:grpSpPr>
                <p:pic>
                  <p:nvPicPr>
                    <p:cNvPr id="253" name="Picture 252" descr="A collage of many squares&#10;&#10;Description automatically generated">
                      <a:extLst>
                        <a:ext uri="{FF2B5EF4-FFF2-40B4-BE49-F238E27FC236}">
                          <a16:creationId xmlns:a16="http://schemas.microsoft.com/office/drawing/2014/main" id="{FA5E006C-2AE9-22CF-52D6-D56A9B21805A}"/>
                        </a:ext>
                      </a:extLst>
                    </p:cNvPr>
                    <p:cNvPicPr>
                      <a:picLocks noChangeAspect="1"/>
                    </p:cNvPicPr>
                    <p:nvPr/>
                  </p:nvPicPr>
                  <p:blipFill rotWithShape="1">
                    <a:blip r:embed="rId4"/>
                    <a:srcRect l="837" t="69378" r="94695" b="26094"/>
                    <a:stretch/>
                  </p:blipFill>
                  <p:spPr>
                    <a:xfrm>
                      <a:off x="2064093" y="2584513"/>
                      <a:ext cx="238251" cy="233172"/>
                    </a:xfrm>
                    <a:prstGeom prst="rect">
                      <a:avLst/>
                    </a:prstGeom>
                  </p:spPr>
                </p:pic>
                <p:pic>
                  <p:nvPicPr>
                    <p:cNvPr id="254" name="Picture 253" descr="A collage of many squares&#10;&#10;Description automatically generated">
                      <a:extLst>
                        <a:ext uri="{FF2B5EF4-FFF2-40B4-BE49-F238E27FC236}">
                          <a16:creationId xmlns:a16="http://schemas.microsoft.com/office/drawing/2014/main" id="{7012C40B-0BB9-F87F-11A8-E291D94892EC}"/>
                        </a:ext>
                      </a:extLst>
                    </p:cNvPr>
                    <p:cNvPicPr>
                      <a:picLocks noChangeAspect="1"/>
                    </p:cNvPicPr>
                    <p:nvPr/>
                  </p:nvPicPr>
                  <p:blipFill rotWithShape="1">
                    <a:blip r:embed="rId4"/>
                    <a:srcRect l="5304" t="69289" r="90325" b="26095"/>
                    <a:stretch/>
                  </p:blipFill>
                  <p:spPr>
                    <a:xfrm>
                      <a:off x="2067977" y="2808766"/>
                      <a:ext cx="233067" cy="237744"/>
                    </a:xfrm>
                    <a:prstGeom prst="rect">
                      <a:avLst/>
                    </a:prstGeom>
                  </p:spPr>
                </p:pic>
                <p:sp>
                  <p:nvSpPr>
                    <p:cNvPr id="255" name="Rectangle 254">
                      <a:extLst>
                        <a:ext uri="{FF2B5EF4-FFF2-40B4-BE49-F238E27FC236}">
                          <a16:creationId xmlns:a16="http://schemas.microsoft.com/office/drawing/2014/main" id="{A299FE69-E96F-9DD8-C3E0-0B1DCC26A117}"/>
                        </a:ext>
                      </a:extLst>
                    </p:cNvPr>
                    <p:cNvSpPr/>
                    <p:nvPr/>
                  </p:nvSpPr>
                  <p:spPr>
                    <a:xfrm>
                      <a:off x="2069787"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A53734DC-6076-D2D3-BBB0-DABB0692CB4F}"/>
                    </a:ext>
                  </a:extLst>
                </p:cNvPr>
                <p:cNvGrpSpPr/>
                <p:nvPr/>
              </p:nvGrpSpPr>
              <p:grpSpPr>
                <a:xfrm>
                  <a:off x="8328876" y="2808684"/>
                  <a:ext cx="455922" cy="808136"/>
                  <a:chOff x="2347811" y="2584513"/>
                  <a:chExt cx="318805" cy="565091"/>
                </a:xfrm>
              </p:grpSpPr>
              <p:pic>
                <p:nvPicPr>
                  <p:cNvPr id="246" name="Picture 245" descr="A collage of many squares&#10;&#10;Description automatically generated">
                    <a:extLst>
                      <a:ext uri="{FF2B5EF4-FFF2-40B4-BE49-F238E27FC236}">
                        <a16:creationId xmlns:a16="http://schemas.microsoft.com/office/drawing/2014/main" id="{A69B2E4C-8B66-34DE-7AD7-A8C66316A224}"/>
                      </a:ext>
                    </a:extLst>
                  </p:cNvPr>
                  <p:cNvPicPr>
                    <a:picLocks noChangeAspect="1"/>
                  </p:cNvPicPr>
                  <p:nvPr/>
                </p:nvPicPr>
                <p:blipFill rotWithShape="1">
                  <a:blip r:embed="rId4"/>
                  <a:srcRect t="73716" r="99143" b="21748"/>
                  <a:stretch/>
                </p:blipFill>
                <p:spPr>
                  <a:xfrm rot="5400000">
                    <a:off x="2476011" y="2958999"/>
                    <a:ext cx="62405" cy="318805"/>
                  </a:xfrm>
                  <a:prstGeom prst="rect">
                    <a:avLst/>
                  </a:prstGeom>
                </p:spPr>
              </p:pic>
              <p:grpSp>
                <p:nvGrpSpPr>
                  <p:cNvPr id="247" name="Group 246">
                    <a:extLst>
                      <a:ext uri="{FF2B5EF4-FFF2-40B4-BE49-F238E27FC236}">
                        <a16:creationId xmlns:a16="http://schemas.microsoft.com/office/drawing/2014/main" id="{54F29338-1E5D-1262-0992-6E47E3594AB1}"/>
                      </a:ext>
                    </a:extLst>
                  </p:cNvPr>
                  <p:cNvGrpSpPr/>
                  <p:nvPr/>
                </p:nvGrpSpPr>
                <p:grpSpPr>
                  <a:xfrm>
                    <a:off x="2371520" y="2584513"/>
                    <a:ext cx="240507" cy="461997"/>
                    <a:chOff x="2371520" y="2584513"/>
                    <a:chExt cx="240507" cy="461997"/>
                  </a:xfrm>
                </p:grpSpPr>
                <p:pic>
                  <p:nvPicPr>
                    <p:cNvPr id="248" name="Picture 247" descr="A collage of many squares&#10;&#10;Description automatically generated">
                      <a:extLst>
                        <a:ext uri="{FF2B5EF4-FFF2-40B4-BE49-F238E27FC236}">
                          <a16:creationId xmlns:a16="http://schemas.microsoft.com/office/drawing/2014/main" id="{114ED3AA-B891-1D42-60A7-40F6C06BC1E8}"/>
                        </a:ext>
                      </a:extLst>
                    </p:cNvPr>
                    <p:cNvPicPr>
                      <a:picLocks noChangeAspect="1"/>
                    </p:cNvPicPr>
                    <p:nvPr/>
                  </p:nvPicPr>
                  <p:blipFill rotWithShape="1">
                    <a:blip r:embed="rId4"/>
                    <a:srcRect l="837" t="73779" r="94695" b="21604"/>
                    <a:stretch/>
                  </p:blipFill>
                  <p:spPr>
                    <a:xfrm>
                      <a:off x="2371520" y="2584513"/>
                      <a:ext cx="238251" cy="237744"/>
                    </a:xfrm>
                    <a:prstGeom prst="rect">
                      <a:avLst/>
                    </a:prstGeom>
                  </p:spPr>
                </p:pic>
                <p:pic>
                  <p:nvPicPr>
                    <p:cNvPr id="249" name="Picture 248" descr="A collage of many squares&#10;&#10;Description automatically generated">
                      <a:extLst>
                        <a:ext uri="{FF2B5EF4-FFF2-40B4-BE49-F238E27FC236}">
                          <a16:creationId xmlns:a16="http://schemas.microsoft.com/office/drawing/2014/main" id="{5B85F16D-B693-F91F-B5B3-1438EB284AC4}"/>
                        </a:ext>
                      </a:extLst>
                    </p:cNvPr>
                    <p:cNvPicPr>
                      <a:picLocks noChangeAspect="1"/>
                    </p:cNvPicPr>
                    <p:nvPr/>
                  </p:nvPicPr>
                  <p:blipFill rotWithShape="1">
                    <a:blip r:embed="rId4"/>
                    <a:srcRect l="5304" t="73789" r="90325" b="21595"/>
                    <a:stretch/>
                  </p:blipFill>
                  <p:spPr>
                    <a:xfrm>
                      <a:off x="2376375" y="2808766"/>
                      <a:ext cx="233067" cy="237744"/>
                    </a:xfrm>
                    <a:prstGeom prst="rect">
                      <a:avLst/>
                    </a:prstGeom>
                  </p:spPr>
                </p:pic>
                <p:sp>
                  <p:nvSpPr>
                    <p:cNvPr id="250" name="Rectangle 249">
                      <a:extLst>
                        <a:ext uri="{FF2B5EF4-FFF2-40B4-BE49-F238E27FC236}">
                          <a16:creationId xmlns:a16="http://schemas.microsoft.com/office/drawing/2014/main" id="{2A9A7257-1223-FAD4-1302-5393FC6BF25D}"/>
                        </a:ext>
                      </a:extLst>
                    </p:cNvPr>
                    <p:cNvSpPr/>
                    <p:nvPr/>
                  </p:nvSpPr>
                  <p:spPr>
                    <a:xfrm>
                      <a:off x="2378960"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E51FA6FD-25EA-F2AF-D56A-5ACBEF4E8E8D}"/>
                    </a:ext>
                  </a:extLst>
                </p:cNvPr>
                <p:cNvGrpSpPr/>
                <p:nvPr/>
              </p:nvGrpSpPr>
              <p:grpSpPr>
                <a:xfrm>
                  <a:off x="8773568" y="2810076"/>
                  <a:ext cx="455910" cy="806742"/>
                  <a:chOff x="2658763" y="2585487"/>
                  <a:chExt cx="318796" cy="564116"/>
                </a:xfrm>
              </p:grpSpPr>
              <p:pic>
                <p:nvPicPr>
                  <p:cNvPr id="241" name="Picture 240" descr="A collage of many squares&#10;&#10;Description automatically generated">
                    <a:extLst>
                      <a:ext uri="{FF2B5EF4-FFF2-40B4-BE49-F238E27FC236}">
                        <a16:creationId xmlns:a16="http://schemas.microsoft.com/office/drawing/2014/main" id="{67E5C164-D786-452B-1DCF-A08E4843409B}"/>
                      </a:ext>
                    </a:extLst>
                  </p:cNvPr>
                  <p:cNvPicPr>
                    <a:picLocks noChangeAspect="1"/>
                  </p:cNvPicPr>
                  <p:nvPr/>
                </p:nvPicPr>
                <p:blipFill rotWithShape="1">
                  <a:blip r:embed="rId4"/>
                  <a:srcRect t="77972" r="99143" b="17492"/>
                  <a:stretch/>
                </p:blipFill>
                <p:spPr>
                  <a:xfrm rot="5400000">
                    <a:off x="2786959" y="2959004"/>
                    <a:ext cx="62403" cy="318796"/>
                  </a:xfrm>
                  <a:prstGeom prst="rect">
                    <a:avLst/>
                  </a:prstGeom>
                </p:spPr>
              </p:pic>
              <p:grpSp>
                <p:nvGrpSpPr>
                  <p:cNvPr id="242" name="Group 241">
                    <a:extLst>
                      <a:ext uri="{FF2B5EF4-FFF2-40B4-BE49-F238E27FC236}">
                        <a16:creationId xmlns:a16="http://schemas.microsoft.com/office/drawing/2014/main" id="{DD66B792-F60E-563D-4687-C12472FB0479}"/>
                      </a:ext>
                    </a:extLst>
                  </p:cNvPr>
                  <p:cNvGrpSpPr/>
                  <p:nvPr/>
                </p:nvGrpSpPr>
                <p:grpSpPr>
                  <a:xfrm>
                    <a:off x="2678941" y="2585487"/>
                    <a:ext cx="242485" cy="460701"/>
                    <a:chOff x="2678941" y="2585487"/>
                    <a:chExt cx="242485" cy="460701"/>
                  </a:xfrm>
                </p:grpSpPr>
                <p:pic>
                  <p:nvPicPr>
                    <p:cNvPr id="243" name="Picture 242" descr="A collage of many squares&#10;&#10;Description automatically generated">
                      <a:extLst>
                        <a:ext uri="{FF2B5EF4-FFF2-40B4-BE49-F238E27FC236}">
                          <a16:creationId xmlns:a16="http://schemas.microsoft.com/office/drawing/2014/main" id="{237BF6CB-9BA9-226A-13D6-2D6573F6113D}"/>
                        </a:ext>
                      </a:extLst>
                    </p:cNvPr>
                    <p:cNvPicPr>
                      <a:picLocks noChangeAspect="1"/>
                    </p:cNvPicPr>
                    <p:nvPr/>
                  </p:nvPicPr>
                  <p:blipFill rotWithShape="1">
                    <a:blip r:embed="rId4"/>
                    <a:srcRect l="837" t="77952" r="94695" b="17432"/>
                    <a:stretch/>
                  </p:blipFill>
                  <p:spPr>
                    <a:xfrm>
                      <a:off x="2678941" y="2588270"/>
                      <a:ext cx="238251" cy="237744"/>
                    </a:xfrm>
                    <a:prstGeom prst="rect">
                      <a:avLst/>
                    </a:prstGeom>
                  </p:spPr>
                </p:pic>
                <p:pic>
                  <p:nvPicPr>
                    <p:cNvPr id="244" name="Picture 243" descr="A collage of many squares&#10;&#10;Description automatically generated">
                      <a:extLst>
                        <a:ext uri="{FF2B5EF4-FFF2-40B4-BE49-F238E27FC236}">
                          <a16:creationId xmlns:a16="http://schemas.microsoft.com/office/drawing/2014/main" id="{019F7E1A-7050-52DE-C6A7-284BE0F84677}"/>
                        </a:ext>
                      </a:extLst>
                    </p:cNvPr>
                    <p:cNvPicPr>
                      <a:picLocks noChangeAspect="1"/>
                    </p:cNvPicPr>
                    <p:nvPr/>
                  </p:nvPicPr>
                  <p:blipFill rotWithShape="1">
                    <a:blip r:embed="rId4"/>
                    <a:srcRect l="5304" t="78167" r="90325" b="17516"/>
                    <a:stretch/>
                  </p:blipFill>
                  <p:spPr>
                    <a:xfrm>
                      <a:off x="2688359" y="2823287"/>
                      <a:ext cx="233067" cy="222352"/>
                    </a:xfrm>
                    <a:prstGeom prst="rect">
                      <a:avLst/>
                    </a:prstGeom>
                  </p:spPr>
                </p:pic>
                <p:sp>
                  <p:nvSpPr>
                    <p:cNvPr id="245" name="Rectangle 244">
                      <a:extLst>
                        <a:ext uri="{FF2B5EF4-FFF2-40B4-BE49-F238E27FC236}">
                          <a16:creationId xmlns:a16="http://schemas.microsoft.com/office/drawing/2014/main" id="{EFF3B19D-2674-DBE4-FF90-0F290F96900A}"/>
                        </a:ext>
                      </a:extLst>
                    </p:cNvPr>
                    <p:cNvSpPr/>
                    <p:nvPr/>
                  </p:nvSpPr>
                  <p:spPr>
                    <a:xfrm>
                      <a:off x="2688133"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7" name="Group 216">
                  <a:extLst>
                    <a:ext uri="{FF2B5EF4-FFF2-40B4-BE49-F238E27FC236}">
                      <a16:creationId xmlns:a16="http://schemas.microsoft.com/office/drawing/2014/main" id="{6B304E2D-D159-BC1F-C50E-016E4A70C53A}"/>
                    </a:ext>
                  </a:extLst>
                </p:cNvPr>
                <p:cNvGrpSpPr/>
                <p:nvPr/>
              </p:nvGrpSpPr>
              <p:grpSpPr>
                <a:xfrm>
                  <a:off x="9210303" y="2808684"/>
                  <a:ext cx="433840" cy="808136"/>
                  <a:chOff x="2964151" y="2584513"/>
                  <a:chExt cx="303364" cy="565091"/>
                </a:xfrm>
              </p:grpSpPr>
              <p:pic>
                <p:nvPicPr>
                  <p:cNvPr id="236" name="Picture 235" descr="A collage of many squares&#10;&#10;Description automatically generated">
                    <a:extLst>
                      <a:ext uri="{FF2B5EF4-FFF2-40B4-BE49-F238E27FC236}">
                        <a16:creationId xmlns:a16="http://schemas.microsoft.com/office/drawing/2014/main" id="{0EAF141B-C586-B274-9FFC-0EFA7E566CA5}"/>
                      </a:ext>
                    </a:extLst>
                  </p:cNvPr>
                  <p:cNvPicPr>
                    <a:picLocks noChangeAspect="1"/>
                  </p:cNvPicPr>
                  <p:nvPr/>
                </p:nvPicPr>
                <p:blipFill rotWithShape="1">
                  <a:blip r:embed="rId4"/>
                  <a:srcRect t="82693" r="99143" b="12991"/>
                  <a:stretch/>
                </p:blipFill>
                <p:spPr>
                  <a:xfrm rot="5400000">
                    <a:off x="3084630" y="2966720"/>
                    <a:ext cx="62405" cy="303364"/>
                  </a:xfrm>
                  <a:prstGeom prst="rect">
                    <a:avLst/>
                  </a:prstGeom>
                </p:spPr>
              </p:pic>
              <p:grpSp>
                <p:nvGrpSpPr>
                  <p:cNvPr id="237" name="Group 236">
                    <a:extLst>
                      <a:ext uri="{FF2B5EF4-FFF2-40B4-BE49-F238E27FC236}">
                        <a16:creationId xmlns:a16="http://schemas.microsoft.com/office/drawing/2014/main" id="{182A7260-01B6-FF25-2766-4173E47745CB}"/>
                      </a:ext>
                    </a:extLst>
                  </p:cNvPr>
                  <p:cNvGrpSpPr/>
                  <p:nvPr/>
                </p:nvGrpSpPr>
                <p:grpSpPr>
                  <a:xfrm>
                    <a:off x="2997306" y="2584513"/>
                    <a:ext cx="239867" cy="461675"/>
                    <a:chOff x="2997306" y="2584513"/>
                    <a:chExt cx="239867" cy="461675"/>
                  </a:xfrm>
                </p:grpSpPr>
                <p:pic>
                  <p:nvPicPr>
                    <p:cNvPr id="238" name="Picture 237" descr="A collage of many squares&#10;&#10;Description automatically generated">
                      <a:extLst>
                        <a:ext uri="{FF2B5EF4-FFF2-40B4-BE49-F238E27FC236}">
                          <a16:creationId xmlns:a16="http://schemas.microsoft.com/office/drawing/2014/main" id="{ACACC812-488D-E990-4DFE-898D35FC1C7C}"/>
                        </a:ext>
                      </a:extLst>
                    </p:cNvPr>
                    <p:cNvPicPr>
                      <a:picLocks noChangeAspect="1"/>
                    </p:cNvPicPr>
                    <p:nvPr/>
                  </p:nvPicPr>
                  <p:blipFill rotWithShape="1">
                    <a:blip r:embed="rId4"/>
                    <a:srcRect l="837" t="82480" r="94695" b="12993"/>
                    <a:stretch/>
                  </p:blipFill>
                  <p:spPr>
                    <a:xfrm>
                      <a:off x="2997309" y="2584513"/>
                      <a:ext cx="238251" cy="233172"/>
                    </a:xfrm>
                    <a:prstGeom prst="rect">
                      <a:avLst/>
                    </a:prstGeom>
                  </p:spPr>
                </p:pic>
                <p:pic>
                  <p:nvPicPr>
                    <p:cNvPr id="239" name="Picture 238" descr="A collage of many squares&#10;&#10;Description automatically generated">
                      <a:extLst>
                        <a:ext uri="{FF2B5EF4-FFF2-40B4-BE49-F238E27FC236}">
                          <a16:creationId xmlns:a16="http://schemas.microsoft.com/office/drawing/2014/main" id="{CC145CEA-C00E-87CC-C89B-96A862CDA3E7}"/>
                        </a:ext>
                      </a:extLst>
                    </p:cNvPr>
                    <p:cNvPicPr>
                      <a:picLocks noChangeAspect="1"/>
                    </p:cNvPicPr>
                    <p:nvPr/>
                  </p:nvPicPr>
                  <p:blipFill rotWithShape="1">
                    <a:blip r:embed="rId4"/>
                    <a:srcRect l="5304" t="82484" r="90325" b="13199"/>
                    <a:stretch/>
                  </p:blipFill>
                  <p:spPr>
                    <a:xfrm>
                      <a:off x="3004106" y="2815944"/>
                      <a:ext cx="233067" cy="222353"/>
                    </a:xfrm>
                    <a:prstGeom prst="rect">
                      <a:avLst/>
                    </a:prstGeom>
                  </p:spPr>
                </p:pic>
                <p:sp>
                  <p:nvSpPr>
                    <p:cNvPr id="240" name="Rectangle 239">
                      <a:extLst>
                        <a:ext uri="{FF2B5EF4-FFF2-40B4-BE49-F238E27FC236}">
                          <a16:creationId xmlns:a16="http://schemas.microsoft.com/office/drawing/2014/main" id="{0C09A24C-FE35-0D9F-DDB7-7C2544998684}"/>
                        </a:ext>
                      </a:extLst>
                    </p:cNvPr>
                    <p:cNvSpPr/>
                    <p:nvPr/>
                  </p:nvSpPr>
                  <p:spPr>
                    <a:xfrm>
                      <a:off x="2997306"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8" name="Group 217">
                  <a:extLst>
                    <a:ext uri="{FF2B5EF4-FFF2-40B4-BE49-F238E27FC236}">
                      <a16:creationId xmlns:a16="http://schemas.microsoft.com/office/drawing/2014/main" id="{4389795A-3B51-C47A-C43D-E4D2176E56C8}"/>
                    </a:ext>
                  </a:extLst>
                </p:cNvPr>
                <p:cNvGrpSpPr/>
                <p:nvPr/>
              </p:nvGrpSpPr>
              <p:grpSpPr>
                <a:xfrm>
                  <a:off x="9638556" y="2810077"/>
                  <a:ext cx="455927" cy="806743"/>
                  <a:chOff x="3263608" y="2585487"/>
                  <a:chExt cx="318808" cy="564117"/>
                </a:xfrm>
              </p:grpSpPr>
              <p:pic>
                <p:nvPicPr>
                  <p:cNvPr id="231" name="Picture 230" descr="A collage of many squares&#10;&#10;Description automatically generated">
                    <a:extLst>
                      <a:ext uri="{FF2B5EF4-FFF2-40B4-BE49-F238E27FC236}">
                        <a16:creationId xmlns:a16="http://schemas.microsoft.com/office/drawing/2014/main" id="{8629502C-B577-7D7C-90B4-5DC79AAEC6A4}"/>
                      </a:ext>
                    </a:extLst>
                  </p:cNvPr>
                  <p:cNvPicPr>
                    <a:picLocks noChangeAspect="1"/>
                  </p:cNvPicPr>
                  <p:nvPr/>
                </p:nvPicPr>
                <p:blipFill rotWithShape="1">
                  <a:blip r:embed="rId4"/>
                  <a:srcRect t="86853" r="99143" b="8611"/>
                  <a:stretch/>
                </p:blipFill>
                <p:spPr>
                  <a:xfrm rot="5400000">
                    <a:off x="3391809" y="2958998"/>
                    <a:ext cx="62405" cy="318808"/>
                  </a:xfrm>
                  <a:prstGeom prst="rect">
                    <a:avLst/>
                  </a:prstGeom>
                </p:spPr>
              </p:pic>
              <p:grpSp>
                <p:nvGrpSpPr>
                  <p:cNvPr id="232" name="Group 231">
                    <a:extLst>
                      <a:ext uri="{FF2B5EF4-FFF2-40B4-BE49-F238E27FC236}">
                        <a16:creationId xmlns:a16="http://schemas.microsoft.com/office/drawing/2014/main" id="{F29B1ADF-BE44-82EE-5B05-FDA05FB117F6}"/>
                      </a:ext>
                    </a:extLst>
                  </p:cNvPr>
                  <p:cNvGrpSpPr/>
                  <p:nvPr/>
                </p:nvGrpSpPr>
                <p:grpSpPr>
                  <a:xfrm>
                    <a:off x="3304736" y="2585487"/>
                    <a:ext cx="240835" cy="463739"/>
                    <a:chOff x="3304736" y="2585487"/>
                    <a:chExt cx="240835" cy="463739"/>
                  </a:xfrm>
                </p:grpSpPr>
                <p:pic>
                  <p:nvPicPr>
                    <p:cNvPr id="233" name="Picture 232" descr="A collage of many squares&#10;&#10;Description automatically generated">
                      <a:extLst>
                        <a:ext uri="{FF2B5EF4-FFF2-40B4-BE49-F238E27FC236}">
                          <a16:creationId xmlns:a16="http://schemas.microsoft.com/office/drawing/2014/main" id="{80AA41DC-79CF-10FB-C4E9-652E3863EB3A}"/>
                        </a:ext>
                      </a:extLst>
                    </p:cNvPr>
                    <p:cNvPicPr>
                      <a:picLocks noChangeAspect="1"/>
                    </p:cNvPicPr>
                    <p:nvPr/>
                  </p:nvPicPr>
                  <p:blipFill rotWithShape="1">
                    <a:blip r:embed="rId4"/>
                    <a:srcRect l="837" t="86919" r="94695" b="8554"/>
                    <a:stretch/>
                  </p:blipFill>
                  <p:spPr>
                    <a:xfrm>
                      <a:off x="3304736" y="2591862"/>
                      <a:ext cx="238251" cy="233173"/>
                    </a:xfrm>
                    <a:prstGeom prst="rect">
                      <a:avLst/>
                    </a:prstGeom>
                  </p:spPr>
                </p:pic>
                <p:pic>
                  <p:nvPicPr>
                    <p:cNvPr id="234" name="Picture 233" descr="A collage of many squares&#10;&#10;Description automatically generated">
                      <a:extLst>
                        <a:ext uri="{FF2B5EF4-FFF2-40B4-BE49-F238E27FC236}">
                          <a16:creationId xmlns:a16="http://schemas.microsoft.com/office/drawing/2014/main" id="{0478EFB3-A954-E417-D60A-BAAAB3E9E38C}"/>
                        </a:ext>
                      </a:extLst>
                    </p:cNvPr>
                    <p:cNvPicPr>
                      <a:picLocks noChangeAspect="1"/>
                    </p:cNvPicPr>
                    <p:nvPr/>
                  </p:nvPicPr>
                  <p:blipFill rotWithShape="1">
                    <a:blip r:embed="rId4"/>
                    <a:srcRect l="5304" t="86797" r="90325" b="8885"/>
                    <a:stretch/>
                  </p:blipFill>
                  <p:spPr>
                    <a:xfrm>
                      <a:off x="3312504" y="2826873"/>
                      <a:ext cx="233067" cy="222353"/>
                    </a:xfrm>
                    <a:prstGeom prst="rect">
                      <a:avLst/>
                    </a:prstGeom>
                  </p:spPr>
                </p:pic>
                <p:sp>
                  <p:nvSpPr>
                    <p:cNvPr id="235" name="Rectangle 234">
                      <a:extLst>
                        <a:ext uri="{FF2B5EF4-FFF2-40B4-BE49-F238E27FC236}">
                          <a16:creationId xmlns:a16="http://schemas.microsoft.com/office/drawing/2014/main" id="{71FD32B1-9553-4618-1CFA-FEE45B20641A}"/>
                        </a:ext>
                      </a:extLst>
                    </p:cNvPr>
                    <p:cNvSpPr/>
                    <p:nvPr/>
                  </p:nvSpPr>
                  <p:spPr>
                    <a:xfrm>
                      <a:off x="3306479"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9" name="Group 218">
                  <a:extLst>
                    <a:ext uri="{FF2B5EF4-FFF2-40B4-BE49-F238E27FC236}">
                      <a16:creationId xmlns:a16="http://schemas.microsoft.com/office/drawing/2014/main" id="{1FAF2579-062C-BF64-F891-FB0A036166BC}"/>
                    </a:ext>
                  </a:extLst>
                </p:cNvPr>
                <p:cNvGrpSpPr/>
                <p:nvPr/>
              </p:nvGrpSpPr>
              <p:grpSpPr>
                <a:xfrm>
                  <a:off x="10110776" y="2810077"/>
                  <a:ext cx="455927" cy="806743"/>
                  <a:chOff x="3593809" y="2585487"/>
                  <a:chExt cx="318808" cy="564117"/>
                </a:xfrm>
              </p:grpSpPr>
              <p:pic>
                <p:nvPicPr>
                  <p:cNvPr id="226" name="Picture 225" descr="A collage of many squares&#10;&#10;Description automatically generated">
                    <a:extLst>
                      <a:ext uri="{FF2B5EF4-FFF2-40B4-BE49-F238E27FC236}">
                        <a16:creationId xmlns:a16="http://schemas.microsoft.com/office/drawing/2014/main" id="{6B11C44B-3F92-9EB9-4B13-7296FE1477C7}"/>
                      </a:ext>
                    </a:extLst>
                  </p:cNvPr>
                  <p:cNvPicPr>
                    <a:picLocks noChangeAspect="1"/>
                  </p:cNvPicPr>
                  <p:nvPr/>
                </p:nvPicPr>
                <p:blipFill rotWithShape="1">
                  <a:blip r:embed="rId4"/>
                  <a:srcRect t="91011" r="99143" b="4453"/>
                  <a:stretch/>
                </p:blipFill>
                <p:spPr>
                  <a:xfrm rot="5400000">
                    <a:off x="3722010" y="2958998"/>
                    <a:ext cx="62405" cy="318808"/>
                  </a:xfrm>
                  <a:prstGeom prst="rect">
                    <a:avLst/>
                  </a:prstGeom>
                </p:spPr>
              </p:pic>
              <p:grpSp>
                <p:nvGrpSpPr>
                  <p:cNvPr id="227" name="Group 226">
                    <a:extLst>
                      <a:ext uri="{FF2B5EF4-FFF2-40B4-BE49-F238E27FC236}">
                        <a16:creationId xmlns:a16="http://schemas.microsoft.com/office/drawing/2014/main" id="{33AF3295-7956-6394-226A-7FF8EDBBE2C6}"/>
                      </a:ext>
                    </a:extLst>
                  </p:cNvPr>
                  <p:cNvGrpSpPr/>
                  <p:nvPr/>
                </p:nvGrpSpPr>
                <p:grpSpPr>
                  <a:xfrm>
                    <a:off x="3615652" y="2585487"/>
                    <a:ext cx="238348" cy="460701"/>
                    <a:chOff x="3615652" y="2585487"/>
                    <a:chExt cx="238348" cy="460701"/>
                  </a:xfrm>
                </p:grpSpPr>
                <p:pic>
                  <p:nvPicPr>
                    <p:cNvPr id="228" name="Picture 227" descr="A collage of many squares&#10;&#10;Description automatically generated">
                      <a:extLst>
                        <a:ext uri="{FF2B5EF4-FFF2-40B4-BE49-F238E27FC236}">
                          <a16:creationId xmlns:a16="http://schemas.microsoft.com/office/drawing/2014/main" id="{BF83A3A3-E07D-3025-4C92-617AB9AF3A60}"/>
                        </a:ext>
                      </a:extLst>
                    </p:cNvPr>
                    <p:cNvPicPr>
                      <a:picLocks noChangeAspect="1"/>
                    </p:cNvPicPr>
                    <p:nvPr/>
                  </p:nvPicPr>
                  <p:blipFill rotWithShape="1">
                    <a:blip r:embed="rId4"/>
                    <a:srcRect l="837" t="91257" r="94695" b="4215"/>
                    <a:stretch/>
                  </p:blipFill>
                  <p:spPr>
                    <a:xfrm>
                      <a:off x="3615749" y="2591862"/>
                      <a:ext cx="238251" cy="233172"/>
                    </a:xfrm>
                    <a:prstGeom prst="rect">
                      <a:avLst/>
                    </a:prstGeom>
                  </p:spPr>
                </p:pic>
                <p:pic>
                  <p:nvPicPr>
                    <p:cNvPr id="229" name="Picture 228" descr="A collage of many squares&#10;&#10;Description automatically generated">
                      <a:extLst>
                        <a:ext uri="{FF2B5EF4-FFF2-40B4-BE49-F238E27FC236}">
                          <a16:creationId xmlns:a16="http://schemas.microsoft.com/office/drawing/2014/main" id="{4B72FDF4-FE8B-A4E6-E4E0-3554A6B36355}"/>
                        </a:ext>
                      </a:extLst>
                    </p:cNvPr>
                    <p:cNvPicPr>
                      <a:picLocks noChangeAspect="1"/>
                    </p:cNvPicPr>
                    <p:nvPr/>
                  </p:nvPicPr>
                  <p:blipFill rotWithShape="1">
                    <a:blip r:embed="rId4"/>
                    <a:srcRect l="5304" t="91112" r="90325" b="4570"/>
                    <a:stretch/>
                  </p:blipFill>
                  <p:spPr>
                    <a:xfrm>
                      <a:off x="3620902" y="2823287"/>
                      <a:ext cx="233067" cy="222353"/>
                    </a:xfrm>
                    <a:prstGeom prst="rect">
                      <a:avLst/>
                    </a:prstGeom>
                  </p:spPr>
                </p:pic>
                <p:sp>
                  <p:nvSpPr>
                    <p:cNvPr id="230" name="Rectangle 229">
                      <a:extLst>
                        <a:ext uri="{FF2B5EF4-FFF2-40B4-BE49-F238E27FC236}">
                          <a16:creationId xmlns:a16="http://schemas.microsoft.com/office/drawing/2014/main" id="{3F320367-6320-AF69-3C05-C5551A77805B}"/>
                        </a:ext>
                      </a:extLst>
                    </p:cNvPr>
                    <p:cNvSpPr/>
                    <p:nvPr/>
                  </p:nvSpPr>
                  <p:spPr>
                    <a:xfrm>
                      <a:off x="3615652"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0" name="Group 219">
                  <a:extLst>
                    <a:ext uri="{FF2B5EF4-FFF2-40B4-BE49-F238E27FC236}">
                      <a16:creationId xmlns:a16="http://schemas.microsoft.com/office/drawing/2014/main" id="{9FCAD896-6D7B-089C-A2A0-C32150937951}"/>
                    </a:ext>
                  </a:extLst>
                </p:cNvPr>
                <p:cNvGrpSpPr/>
                <p:nvPr/>
              </p:nvGrpSpPr>
              <p:grpSpPr>
                <a:xfrm>
                  <a:off x="10564766" y="2810077"/>
                  <a:ext cx="455918" cy="806742"/>
                  <a:chOff x="3911263" y="2585487"/>
                  <a:chExt cx="318802" cy="564116"/>
                </a:xfrm>
              </p:grpSpPr>
              <p:pic>
                <p:nvPicPr>
                  <p:cNvPr id="221" name="Picture 220" descr="A collage of many squares&#10;&#10;Description automatically generated">
                    <a:extLst>
                      <a:ext uri="{FF2B5EF4-FFF2-40B4-BE49-F238E27FC236}">
                        <a16:creationId xmlns:a16="http://schemas.microsoft.com/office/drawing/2014/main" id="{7D97092C-9F8E-0ABC-3256-09DBEAFFB957}"/>
                      </a:ext>
                    </a:extLst>
                  </p:cNvPr>
                  <p:cNvPicPr>
                    <a:picLocks noChangeAspect="1"/>
                  </p:cNvPicPr>
                  <p:nvPr/>
                </p:nvPicPr>
                <p:blipFill rotWithShape="1">
                  <a:blip r:embed="rId4"/>
                  <a:srcRect t="95300" r="99143" b="164"/>
                  <a:stretch/>
                </p:blipFill>
                <p:spPr>
                  <a:xfrm rot="5400000">
                    <a:off x="4039462" y="2959000"/>
                    <a:ext cx="62404" cy="318802"/>
                  </a:xfrm>
                  <a:prstGeom prst="rect">
                    <a:avLst/>
                  </a:prstGeom>
                </p:spPr>
              </p:pic>
              <p:grpSp>
                <p:nvGrpSpPr>
                  <p:cNvPr id="222" name="Group 221">
                    <a:extLst>
                      <a:ext uri="{FF2B5EF4-FFF2-40B4-BE49-F238E27FC236}">
                        <a16:creationId xmlns:a16="http://schemas.microsoft.com/office/drawing/2014/main" id="{01FAD9E6-7C64-9976-C3EF-EAC7B74CD826}"/>
                      </a:ext>
                    </a:extLst>
                  </p:cNvPr>
                  <p:cNvGrpSpPr/>
                  <p:nvPr/>
                </p:nvGrpSpPr>
                <p:grpSpPr>
                  <a:xfrm>
                    <a:off x="3923164" y="2585487"/>
                    <a:ext cx="238251" cy="463738"/>
                    <a:chOff x="3923164" y="2585487"/>
                    <a:chExt cx="238251" cy="463738"/>
                  </a:xfrm>
                </p:grpSpPr>
                <p:pic>
                  <p:nvPicPr>
                    <p:cNvPr id="223" name="Picture 222" descr="A collage of many squares&#10;&#10;Description automatically generated">
                      <a:extLst>
                        <a:ext uri="{FF2B5EF4-FFF2-40B4-BE49-F238E27FC236}">
                          <a16:creationId xmlns:a16="http://schemas.microsoft.com/office/drawing/2014/main" id="{278F07AF-A9AF-DA8D-6D94-C87A5E653E6F}"/>
                        </a:ext>
                      </a:extLst>
                    </p:cNvPr>
                    <p:cNvPicPr>
                      <a:picLocks noChangeAspect="1"/>
                    </p:cNvPicPr>
                    <p:nvPr/>
                  </p:nvPicPr>
                  <p:blipFill rotWithShape="1">
                    <a:blip r:embed="rId4"/>
                    <a:srcRect l="837" t="95475" r="94695" b="-2"/>
                    <a:stretch/>
                  </p:blipFill>
                  <p:spPr>
                    <a:xfrm>
                      <a:off x="3923164" y="2591862"/>
                      <a:ext cx="238251" cy="233172"/>
                    </a:xfrm>
                    <a:prstGeom prst="rect">
                      <a:avLst/>
                    </a:prstGeom>
                  </p:spPr>
                </p:pic>
                <p:pic>
                  <p:nvPicPr>
                    <p:cNvPr id="224" name="Picture 223" descr="A collage of many squares&#10;&#10;Description automatically generated">
                      <a:extLst>
                        <a:ext uri="{FF2B5EF4-FFF2-40B4-BE49-F238E27FC236}">
                          <a16:creationId xmlns:a16="http://schemas.microsoft.com/office/drawing/2014/main" id="{67EFDB78-9BEE-7864-286E-DF7FA67714DA}"/>
                        </a:ext>
                      </a:extLst>
                    </p:cNvPr>
                    <p:cNvPicPr>
                      <a:picLocks noChangeAspect="1"/>
                    </p:cNvPicPr>
                    <p:nvPr/>
                  </p:nvPicPr>
                  <p:blipFill rotWithShape="1">
                    <a:blip r:embed="rId4"/>
                    <a:srcRect l="5304" t="95682" r="90325"/>
                    <a:stretch/>
                  </p:blipFill>
                  <p:spPr>
                    <a:xfrm>
                      <a:off x="3925530" y="2826873"/>
                      <a:ext cx="233067" cy="222352"/>
                    </a:xfrm>
                    <a:prstGeom prst="rect">
                      <a:avLst/>
                    </a:prstGeom>
                  </p:spPr>
                </p:pic>
                <p:sp>
                  <p:nvSpPr>
                    <p:cNvPr id="225" name="Rectangle 224">
                      <a:extLst>
                        <a:ext uri="{FF2B5EF4-FFF2-40B4-BE49-F238E27FC236}">
                          <a16:creationId xmlns:a16="http://schemas.microsoft.com/office/drawing/2014/main" id="{C50CFCDF-C158-C13F-F52D-11BA61D36603}"/>
                        </a:ext>
                      </a:extLst>
                    </p:cNvPr>
                    <p:cNvSpPr/>
                    <p:nvPr/>
                  </p:nvSpPr>
                  <p:spPr>
                    <a:xfrm>
                      <a:off x="3924829"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50" name="Group 349">
                <a:extLst>
                  <a:ext uri="{FF2B5EF4-FFF2-40B4-BE49-F238E27FC236}">
                    <a16:creationId xmlns:a16="http://schemas.microsoft.com/office/drawing/2014/main" id="{9DB956DB-E761-EE66-18A7-A4D203166773}"/>
                  </a:ext>
                </a:extLst>
              </p:cNvPr>
              <p:cNvGrpSpPr/>
              <p:nvPr/>
            </p:nvGrpSpPr>
            <p:grpSpPr>
              <a:xfrm>
                <a:off x="1171315" y="2433744"/>
                <a:ext cx="4945432" cy="823422"/>
                <a:chOff x="1171315" y="2808684"/>
                <a:chExt cx="4945432" cy="823422"/>
              </a:xfrm>
            </p:grpSpPr>
            <p:grpSp>
              <p:nvGrpSpPr>
                <p:cNvPr id="277" name="Group 276">
                  <a:extLst>
                    <a:ext uri="{FF2B5EF4-FFF2-40B4-BE49-F238E27FC236}">
                      <a16:creationId xmlns:a16="http://schemas.microsoft.com/office/drawing/2014/main" id="{77043274-834A-31F5-4359-7AD3237C93E1}"/>
                    </a:ext>
                  </a:extLst>
                </p:cNvPr>
                <p:cNvGrpSpPr/>
                <p:nvPr/>
              </p:nvGrpSpPr>
              <p:grpSpPr>
                <a:xfrm>
                  <a:off x="1611666" y="2815679"/>
                  <a:ext cx="414933" cy="816427"/>
                  <a:chOff x="1102258" y="1754506"/>
                  <a:chExt cx="290143" cy="570889"/>
                </a:xfrm>
              </p:grpSpPr>
              <p:pic>
                <p:nvPicPr>
                  <p:cNvPr id="344" name="Picture 343" descr="A collage of many squares&#10;&#10;Description automatically generated">
                    <a:extLst>
                      <a:ext uri="{FF2B5EF4-FFF2-40B4-BE49-F238E27FC236}">
                        <a16:creationId xmlns:a16="http://schemas.microsoft.com/office/drawing/2014/main" id="{E2D82535-8C99-587B-EEB7-1AEA1F7B49B6}"/>
                      </a:ext>
                    </a:extLst>
                  </p:cNvPr>
                  <p:cNvPicPr>
                    <a:picLocks noChangeAspect="1"/>
                  </p:cNvPicPr>
                  <p:nvPr/>
                </p:nvPicPr>
                <p:blipFill rotWithShape="1">
                  <a:blip r:embed="rId4"/>
                  <a:srcRect t="4526" r="99143" b="91347"/>
                  <a:stretch/>
                </p:blipFill>
                <p:spPr>
                  <a:xfrm rot="5400000">
                    <a:off x="1216127" y="2149121"/>
                    <a:ext cx="62405" cy="290143"/>
                  </a:xfrm>
                  <a:prstGeom prst="rect">
                    <a:avLst/>
                  </a:prstGeom>
                </p:spPr>
              </p:pic>
              <p:grpSp>
                <p:nvGrpSpPr>
                  <p:cNvPr id="345" name="Group 344">
                    <a:extLst>
                      <a:ext uri="{FF2B5EF4-FFF2-40B4-BE49-F238E27FC236}">
                        <a16:creationId xmlns:a16="http://schemas.microsoft.com/office/drawing/2014/main" id="{A8D05073-27D9-807A-F950-7B4701AE25F3}"/>
                      </a:ext>
                    </a:extLst>
                  </p:cNvPr>
                  <p:cNvGrpSpPr/>
                  <p:nvPr/>
                </p:nvGrpSpPr>
                <p:grpSpPr>
                  <a:xfrm>
                    <a:off x="1119703" y="1754506"/>
                    <a:ext cx="238877" cy="467076"/>
                    <a:chOff x="1119703" y="1754506"/>
                    <a:chExt cx="238877" cy="467076"/>
                  </a:xfrm>
                </p:grpSpPr>
                <p:pic>
                  <p:nvPicPr>
                    <p:cNvPr id="346" name="Picture 345" descr="A collage of many squares&#10;&#10;Description automatically generated">
                      <a:extLst>
                        <a:ext uri="{FF2B5EF4-FFF2-40B4-BE49-F238E27FC236}">
                          <a16:creationId xmlns:a16="http://schemas.microsoft.com/office/drawing/2014/main" id="{75300EA4-56DD-D668-5BDA-3A110F7A863E}"/>
                        </a:ext>
                      </a:extLst>
                    </p:cNvPr>
                    <p:cNvPicPr>
                      <a:picLocks noChangeAspect="1"/>
                    </p:cNvPicPr>
                    <p:nvPr/>
                  </p:nvPicPr>
                  <p:blipFill rotWithShape="1">
                    <a:blip r:embed="rId4"/>
                    <a:srcRect l="5262" t="4305" r="90570" b="91177"/>
                    <a:stretch/>
                  </p:blipFill>
                  <p:spPr>
                    <a:xfrm>
                      <a:off x="1125062" y="1977092"/>
                      <a:ext cx="233518" cy="244490"/>
                    </a:xfrm>
                    <a:prstGeom prst="rect">
                      <a:avLst/>
                    </a:prstGeom>
                  </p:spPr>
                </p:pic>
                <p:pic>
                  <p:nvPicPr>
                    <p:cNvPr id="347" name="Picture 346" descr="A collage of many squares&#10;&#10;Description automatically generated">
                      <a:extLst>
                        <a:ext uri="{FF2B5EF4-FFF2-40B4-BE49-F238E27FC236}">
                          <a16:creationId xmlns:a16="http://schemas.microsoft.com/office/drawing/2014/main" id="{084C58F6-DFA0-F964-E488-978446780A1C}"/>
                        </a:ext>
                      </a:extLst>
                    </p:cNvPr>
                    <p:cNvPicPr>
                      <a:picLocks noChangeAspect="1"/>
                    </p:cNvPicPr>
                    <p:nvPr/>
                  </p:nvPicPr>
                  <p:blipFill rotWithShape="1">
                    <a:blip r:embed="rId4"/>
                    <a:srcRect l="882" t="4254" r="94738" b="91228"/>
                    <a:stretch/>
                  </p:blipFill>
                  <p:spPr>
                    <a:xfrm>
                      <a:off x="1119703" y="1756787"/>
                      <a:ext cx="233565" cy="232694"/>
                    </a:xfrm>
                    <a:prstGeom prst="rect">
                      <a:avLst/>
                    </a:prstGeom>
                  </p:spPr>
                </p:pic>
                <p:sp>
                  <p:nvSpPr>
                    <p:cNvPr id="348" name="Rectangle 347">
                      <a:extLst>
                        <a:ext uri="{FF2B5EF4-FFF2-40B4-BE49-F238E27FC236}">
                          <a16:creationId xmlns:a16="http://schemas.microsoft.com/office/drawing/2014/main" id="{0373B507-3D71-04F3-9464-6CD59BA00F71}"/>
                        </a:ext>
                      </a:extLst>
                    </p:cNvPr>
                    <p:cNvSpPr/>
                    <p:nvPr/>
                  </p:nvSpPr>
                  <p:spPr>
                    <a:xfrm>
                      <a:off x="1125215"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8" name="Group 277">
                  <a:extLst>
                    <a:ext uri="{FF2B5EF4-FFF2-40B4-BE49-F238E27FC236}">
                      <a16:creationId xmlns:a16="http://schemas.microsoft.com/office/drawing/2014/main" id="{F3C24128-FA7F-68AD-D26E-D4E06884BCC9}"/>
                    </a:ext>
                  </a:extLst>
                </p:cNvPr>
                <p:cNvGrpSpPr/>
                <p:nvPr/>
              </p:nvGrpSpPr>
              <p:grpSpPr>
                <a:xfrm>
                  <a:off x="1997517" y="2813812"/>
                  <a:ext cx="454938" cy="818294"/>
                  <a:chOff x="1372065" y="1753201"/>
                  <a:chExt cx="318117" cy="572194"/>
                </a:xfrm>
              </p:grpSpPr>
              <p:pic>
                <p:nvPicPr>
                  <p:cNvPr id="339" name="Picture 338" descr="A collage of many squares&#10;&#10;Description automatically generated">
                    <a:extLst>
                      <a:ext uri="{FF2B5EF4-FFF2-40B4-BE49-F238E27FC236}">
                        <a16:creationId xmlns:a16="http://schemas.microsoft.com/office/drawing/2014/main" id="{C9D1E08A-0E68-F144-39DF-01322C6D8BD2}"/>
                      </a:ext>
                    </a:extLst>
                  </p:cNvPr>
                  <p:cNvPicPr>
                    <a:picLocks noChangeAspect="1"/>
                  </p:cNvPicPr>
                  <p:nvPr/>
                </p:nvPicPr>
                <p:blipFill rotWithShape="1">
                  <a:blip r:embed="rId4"/>
                  <a:srcRect t="8653" r="99142" b="86823"/>
                  <a:stretch/>
                </p:blipFill>
                <p:spPr>
                  <a:xfrm rot="5400000">
                    <a:off x="1499921" y="2135134"/>
                    <a:ext cx="62405" cy="318117"/>
                  </a:xfrm>
                  <a:prstGeom prst="rect">
                    <a:avLst/>
                  </a:prstGeom>
                </p:spPr>
              </p:pic>
              <p:grpSp>
                <p:nvGrpSpPr>
                  <p:cNvPr id="340" name="Group 339">
                    <a:extLst>
                      <a:ext uri="{FF2B5EF4-FFF2-40B4-BE49-F238E27FC236}">
                        <a16:creationId xmlns:a16="http://schemas.microsoft.com/office/drawing/2014/main" id="{7EED6402-FF5B-D35B-52BE-36A1D4305366}"/>
                      </a:ext>
                    </a:extLst>
                  </p:cNvPr>
                  <p:cNvGrpSpPr/>
                  <p:nvPr/>
                </p:nvGrpSpPr>
                <p:grpSpPr>
                  <a:xfrm>
                    <a:off x="1401961" y="1753201"/>
                    <a:ext cx="242177" cy="464287"/>
                    <a:chOff x="1401961" y="1753201"/>
                    <a:chExt cx="242177" cy="464287"/>
                  </a:xfrm>
                </p:grpSpPr>
                <p:pic>
                  <p:nvPicPr>
                    <p:cNvPr id="341" name="Picture 340" descr="A collage of many squares&#10;&#10;Description automatically generated">
                      <a:extLst>
                        <a:ext uri="{FF2B5EF4-FFF2-40B4-BE49-F238E27FC236}">
                          <a16:creationId xmlns:a16="http://schemas.microsoft.com/office/drawing/2014/main" id="{E6A198F5-0BF4-09D9-7EF1-C430DC8E9AA9}"/>
                        </a:ext>
                      </a:extLst>
                    </p:cNvPr>
                    <p:cNvPicPr>
                      <a:picLocks noChangeAspect="1"/>
                    </p:cNvPicPr>
                    <p:nvPr/>
                  </p:nvPicPr>
                  <p:blipFill rotWithShape="1">
                    <a:blip r:embed="rId4"/>
                    <a:srcRect l="837" t="8567" r="94695" b="86915"/>
                    <a:stretch/>
                  </p:blipFill>
                  <p:spPr>
                    <a:xfrm>
                      <a:off x="1401961" y="1753201"/>
                      <a:ext cx="238251" cy="232694"/>
                    </a:xfrm>
                    <a:prstGeom prst="rect">
                      <a:avLst/>
                    </a:prstGeom>
                  </p:spPr>
                </p:pic>
                <p:pic>
                  <p:nvPicPr>
                    <p:cNvPr id="342" name="Picture 341" descr="A collage of many squares&#10;&#10;Description automatically generated">
                      <a:extLst>
                        <a:ext uri="{FF2B5EF4-FFF2-40B4-BE49-F238E27FC236}">
                          <a16:creationId xmlns:a16="http://schemas.microsoft.com/office/drawing/2014/main" id="{E4ACD241-363C-6A0C-2B05-C38BACED48CF}"/>
                        </a:ext>
                      </a:extLst>
                    </p:cNvPr>
                    <p:cNvPicPr>
                      <a:picLocks noChangeAspect="1"/>
                    </p:cNvPicPr>
                    <p:nvPr/>
                  </p:nvPicPr>
                  <p:blipFill rotWithShape="1">
                    <a:blip r:embed="rId4"/>
                    <a:srcRect l="5304" t="8834" r="90316" b="86727"/>
                    <a:stretch/>
                  </p:blipFill>
                  <p:spPr>
                    <a:xfrm>
                      <a:off x="1410573" y="1984400"/>
                      <a:ext cx="233565" cy="233088"/>
                    </a:xfrm>
                    <a:prstGeom prst="rect">
                      <a:avLst/>
                    </a:prstGeom>
                  </p:spPr>
                </p:pic>
                <p:sp>
                  <p:nvSpPr>
                    <p:cNvPr id="343" name="Rectangle 342">
                      <a:extLst>
                        <a:ext uri="{FF2B5EF4-FFF2-40B4-BE49-F238E27FC236}">
                          <a16:creationId xmlns:a16="http://schemas.microsoft.com/office/drawing/2014/main" id="{74BE4E92-09CD-A41B-495F-7A2B898B4627}"/>
                        </a:ext>
                      </a:extLst>
                    </p:cNvPr>
                    <p:cNvSpPr/>
                    <p:nvPr/>
                  </p:nvSpPr>
                  <p:spPr>
                    <a:xfrm>
                      <a:off x="1409589"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9" name="Group 278">
                  <a:extLst>
                    <a:ext uri="{FF2B5EF4-FFF2-40B4-BE49-F238E27FC236}">
                      <a16:creationId xmlns:a16="http://schemas.microsoft.com/office/drawing/2014/main" id="{93562E41-AF68-53BB-1CD3-CBEFEAA82F5A}"/>
                    </a:ext>
                  </a:extLst>
                </p:cNvPr>
                <p:cNvGrpSpPr/>
                <p:nvPr/>
              </p:nvGrpSpPr>
              <p:grpSpPr>
                <a:xfrm>
                  <a:off x="2397405" y="2815679"/>
                  <a:ext cx="454959" cy="816427"/>
                  <a:chOff x="1651688" y="1754506"/>
                  <a:chExt cx="318131" cy="570889"/>
                </a:xfrm>
              </p:grpSpPr>
              <p:pic>
                <p:nvPicPr>
                  <p:cNvPr id="334" name="Picture 333" descr="A collage of many squares&#10;&#10;Description automatically generated">
                    <a:extLst>
                      <a:ext uri="{FF2B5EF4-FFF2-40B4-BE49-F238E27FC236}">
                        <a16:creationId xmlns:a16="http://schemas.microsoft.com/office/drawing/2014/main" id="{A9BAEF3A-5174-A6E4-754B-640033B0E2C7}"/>
                      </a:ext>
                    </a:extLst>
                  </p:cNvPr>
                  <p:cNvPicPr>
                    <a:picLocks noChangeAspect="1"/>
                  </p:cNvPicPr>
                  <p:nvPr/>
                </p:nvPicPr>
                <p:blipFill rotWithShape="1">
                  <a:blip r:embed="rId4"/>
                  <a:srcRect t="13179" r="99143" b="82296"/>
                  <a:stretch/>
                </p:blipFill>
                <p:spPr>
                  <a:xfrm rot="5400000">
                    <a:off x="1779551" y="2135127"/>
                    <a:ext cx="62405" cy="318131"/>
                  </a:xfrm>
                  <a:prstGeom prst="rect">
                    <a:avLst/>
                  </a:prstGeom>
                </p:spPr>
              </p:pic>
              <p:grpSp>
                <p:nvGrpSpPr>
                  <p:cNvPr id="335" name="Group 334">
                    <a:extLst>
                      <a:ext uri="{FF2B5EF4-FFF2-40B4-BE49-F238E27FC236}">
                        <a16:creationId xmlns:a16="http://schemas.microsoft.com/office/drawing/2014/main" id="{8600E2BA-FE4C-6B49-B191-1BFF54BA68EC}"/>
                      </a:ext>
                    </a:extLst>
                  </p:cNvPr>
                  <p:cNvGrpSpPr/>
                  <p:nvPr/>
                </p:nvGrpSpPr>
                <p:grpSpPr>
                  <a:xfrm>
                    <a:off x="1689945" y="1754506"/>
                    <a:ext cx="239621" cy="467056"/>
                    <a:chOff x="1689945" y="1754506"/>
                    <a:chExt cx="239621" cy="467056"/>
                  </a:xfrm>
                </p:grpSpPr>
                <p:pic>
                  <p:nvPicPr>
                    <p:cNvPr id="336" name="Picture 335" descr="A collage of many squares&#10;&#10;Description automatically generated">
                      <a:extLst>
                        <a:ext uri="{FF2B5EF4-FFF2-40B4-BE49-F238E27FC236}">
                          <a16:creationId xmlns:a16="http://schemas.microsoft.com/office/drawing/2014/main" id="{BC021221-0910-D59C-6EE4-B753CDAA2F0A}"/>
                        </a:ext>
                      </a:extLst>
                    </p:cNvPr>
                    <p:cNvPicPr>
                      <a:picLocks noChangeAspect="1"/>
                    </p:cNvPicPr>
                    <p:nvPr/>
                  </p:nvPicPr>
                  <p:blipFill rotWithShape="1">
                    <a:blip r:embed="rId4"/>
                    <a:srcRect l="837" t="13095" r="94695" b="82387"/>
                    <a:stretch/>
                  </p:blipFill>
                  <p:spPr>
                    <a:xfrm>
                      <a:off x="1689945" y="1756781"/>
                      <a:ext cx="238251" cy="232694"/>
                    </a:xfrm>
                    <a:prstGeom prst="rect">
                      <a:avLst/>
                    </a:prstGeom>
                  </p:spPr>
                </p:pic>
                <p:pic>
                  <p:nvPicPr>
                    <p:cNvPr id="337" name="Picture 336" descr="A collage of many squares&#10;&#10;Description automatically generated">
                      <a:extLst>
                        <a:ext uri="{FF2B5EF4-FFF2-40B4-BE49-F238E27FC236}">
                          <a16:creationId xmlns:a16="http://schemas.microsoft.com/office/drawing/2014/main" id="{43324AEC-1B11-DB8D-7A07-E101486E20B0}"/>
                        </a:ext>
                      </a:extLst>
                    </p:cNvPr>
                    <p:cNvPicPr>
                      <a:picLocks noChangeAspect="1"/>
                    </p:cNvPicPr>
                    <p:nvPr/>
                  </p:nvPicPr>
                  <p:blipFill rotWithShape="1">
                    <a:blip r:embed="rId4"/>
                    <a:srcRect l="5304" t="13027" r="90325" b="82386"/>
                    <a:stretch/>
                  </p:blipFill>
                  <p:spPr>
                    <a:xfrm>
                      <a:off x="1696499" y="1985302"/>
                      <a:ext cx="233067" cy="236260"/>
                    </a:xfrm>
                    <a:prstGeom prst="rect">
                      <a:avLst/>
                    </a:prstGeom>
                  </p:spPr>
                </p:pic>
                <p:sp>
                  <p:nvSpPr>
                    <p:cNvPr id="338" name="Rectangle 337">
                      <a:extLst>
                        <a:ext uri="{FF2B5EF4-FFF2-40B4-BE49-F238E27FC236}">
                          <a16:creationId xmlns:a16="http://schemas.microsoft.com/office/drawing/2014/main" id="{9D6DCD1A-F941-54BD-4686-14DA1EFCD09D}"/>
                        </a:ext>
                      </a:extLst>
                    </p:cNvPr>
                    <p:cNvSpPr/>
                    <p:nvPr/>
                  </p:nvSpPr>
                  <p:spPr>
                    <a:xfrm>
                      <a:off x="169396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0" name="Group 279">
                  <a:extLst>
                    <a:ext uri="{FF2B5EF4-FFF2-40B4-BE49-F238E27FC236}">
                      <a16:creationId xmlns:a16="http://schemas.microsoft.com/office/drawing/2014/main" id="{65E001B0-FE1A-4371-584C-0B1565D9CF17}"/>
                    </a:ext>
                  </a:extLst>
                </p:cNvPr>
                <p:cNvGrpSpPr/>
                <p:nvPr/>
              </p:nvGrpSpPr>
              <p:grpSpPr>
                <a:xfrm>
                  <a:off x="2823557" y="2815679"/>
                  <a:ext cx="454959" cy="816427"/>
                  <a:chOff x="1949676" y="1754506"/>
                  <a:chExt cx="318131" cy="570889"/>
                </a:xfrm>
              </p:grpSpPr>
              <p:pic>
                <p:nvPicPr>
                  <p:cNvPr id="329" name="Picture 328" descr="A collage of many squares&#10;&#10;Description automatically generated">
                    <a:extLst>
                      <a:ext uri="{FF2B5EF4-FFF2-40B4-BE49-F238E27FC236}">
                        <a16:creationId xmlns:a16="http://schemas.microsoft.com/office/drawing/2014/main" id="{D8FA7E49-A9B5-A417-FC6A-B463705D45B3}"/>
                      </a:ext>
                    </a:extLst>
                  </p:cNvPr>
                  <p:cNvPicPr>
                    <a:picLocks noChangeAspect="1"/>
                  </p:cNvPicPr>
                  <p:nvPr/>
                </p:nvPicPr>
                <p:blipFill rotWithShape="1">
                  <a:blip r:embed="rId4"/>
                  <a:srcRect t="17306" r="99143" b="78169"/>
                  <a:stretch/>
                </p:blipFill>
                <p:spPr>
                  <a:xfrm rot="5400000">
                    <a:off x="2077539" y="2135127"/>
                    <a:ext cx="62405" cy="318131"/>
                  </a:xfrm>
                  <a:prstGeom prst="rect">
                    <a:avLst/>
                  </a:prstGeom>
                </p:spPr>
              </p:pic>
              <p:grpSp>
                <p:nvGrpSpPr>
                  <p:cNvPr id="330" name="Group 329">
                    <a:extLst>
                      <a:ext uri="{FF2B5EF4-FFF2-40B4-BE49-F238E27FC236}">
                        <a16:creationId xmlns:a16="http://schemas.microsoft.com/office/drawing/2014/main" id="{AEEC25D8-A02A-4294-7583-C07ABF336788}"/>
                      </a:ext>
                    </a:extLst>
                  </p:cNvPr>
                  <p:cNvGrpSpPr/>
                  <p:nvPr/>
                </p:nvGrpSpPr>
                <p:grpSpPr>
                  <a:xfrm>
                    <a:off x="1970854" y="1754506"/>
                    <a:ext cx="240760" cy="463464"/>
                    <a:chOff x="1970854" y="1754506"/>
                    <a:chExt cx="240760" cy="463464"/>
                  </a:xfrm>
                </p:grpSpPr>
                <p:pic>
                  <p:nvPicPr>
                    <p:cNvPr id="331" name="Picture 330" descr="A collage of many squares&#10;&#10;Description automatically generated">
                      <a:extLst>
                        <a:ext uri="{FF2B5EF4-FFF2-40B4-BE49-F238E27FC236}">
                          <a16:creationId xmlns:a16="http://schemas.microsoft.com/office/drawing/2014/main" id="{86C9E4C7-5609-FF9F-E153-E6AACD2154FB}"/>
                        </a:ext>
                      </a:extLst>
                    </p:cNvPr>
                    <p:cNvPicPr>
                      <a:picLocks noChangeAspect="1"/>
                    </p:cNvPicPr>
                    <p:nvPr/>
                  </p:nvPicPr>
                  <p:blipFill rotWithShape="1">
                    <a:blip r:embed="rId4"/>
                    <a:srcRect l="837" t="17444" r="94695" b="78117"/>
                    <a:stretch/>
                  </p:blipFill>
                  <p:spPr>
                    <a:xfrm>
                      <a:off x="1970854" y="1756781"/>
                      <a:ext cx="238251" cy="228599"/>
                    </a:xfrm>
                    <a:prstGeom prst="rect">
                      <a:avLst/>
                    </a:prstGeom>
                  </p:spPr>
                </p:pic>
                <p:pic>
                  <p:nvPicPr>
                    <p:cNvPr id="332" name="Picture 331" descr="A collage of many squares&#10;&#10;Description automatically generated">
                      <a:extLst>
                        <a:ext uri="{FF2B5EF4-FFF2-40B4-BE49-F238E27FC236}">
                          <a16:creationId xmlns:a16="http://schemas.microsoft.com/office/drawing/2014/main" id="{21C27A98-95EB-32AC-461F-59D3DC2FF150}"/>
                        </a:ext>
                      </a:extLst>
                    </p:cNvPr>
                    <p:cNvPicPr>
                      <a:picLocks noChangeAspect="1"/>
                    </p:cNvPicPr>
                    <p:nvPr/>
                  </p:nvPicPr>
                  <p:blipFill rotWithShape="1">
                    <a:blip r:embed="rId4"/>
                    <a:srcRect l="5304" t="17268" r="90325" b="78146"/>
                    <a:stretch/>
                  </p:blipFill>
                  <p:spPr>
                    <a:xfrm>
                      <a:off x="1978547" y="1981710"/>
                      <a:ext cx="233067" cy="236260"/>
                    </a:xfrm>
                    <a:prstGeom prst="rect">
                      <a:avLst/>
                    </a:prstGeom>
                  </p:spPr>
                </p:pic>
                <p:sp>
                  <p:nvSpPr>
                    <p:cNvPr id="333" name="Rectangle 332">
                      <a:extLst>
                        <a:ext uri="{FF2B5EF4-FFF2-40B4-BE49-F238E27FC236}">
                          <a16:creationId xmlns:a16="http://schemas.microsoft.com/office/drawing/2014/main" id="{03BFCFB2-C08F-B763-9EBF-554C79DE0CFA}"/>
                        </a:ext>
                      </a:extLst>
                    </p:cNvPr>
                    <p:cNvSpPr/>
                    <p:nvPr/>
                  </p:nvSpPr>
                  <p:spPr>
                    <a:xfrm>
                      <a:off x="1978337"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1" name="Group 280">
                  <a:extLst>
                    <a:ext uri="{FF2B5EF4-FFF2-40B4-BE49-F238E27FC236}">
                      <a16:creationId xmlns:a16="http://schemas.microsoft.com/office/drawing/2014/main" id="{0D733C2E-DE7F-5084-443A-04553288AABA}"/>
                    </a:ext>
                  </a:extLst>
                </p:cNvPr>
                <p:cNvGrpSpPr/>
                <p:nvPr/>
              </p:nvGrpSpPr>
              <p:grpSpPr>
                <a:xfrm>
                  <a:off x="3213967" y="2815679"/>
                  <a:ext cx="414960" cy="816426"/>
                  <a:chOff x="2222671" y="1754506"/>
                  <a:chExt cx="290162" cy="570888"/>
                </a:xfrm>
              </p:grpSpPr>
              <p:pic>
                <p:nvPicPr>
                  <p:cNvPr id="324" name="Picture 323" descr="A collage of many squares&#10;&#10;Description automatically generated">
                    <a:extLst>
                      <a:ext uri="{FF2B5EF4-FFF2-40B4-BE49-F238E27FC236}">
                        <a16:creationId xmlns:a16="http://schemas.microsoft.com/office/drawing/2014/main" id="{AFBD7594-F66A-770E-DC98-3788945154BE}"/>
                      </a:ext>
                    </a:extLst>
                  </p:cNvPr>
                  <p:cNvPicPr>
                    <a:picLocks noChangeAspect="1"/>
                  </p:cNvPicPr>
                  <p:nvPr/>
                </p:nvPicPr>
                <p:blipFill rotWithShape="1">
                  <a:blip r:embed="rId4"/>
                  <a:srcRect t="22230" r="99143" b="73643"/>
                  <a:stretch/>
                </p:blipFill>
                <p:spPr>
                  <a:xfrm rot="5400000">
                    <a:off x="2336549" y="2149111"/>
                    <a:ext cx="62405" cy="290162"/>
                  </a:xfrm>
                  <a:prstGeom prst="rect">
                    <a:avLst/>
                  </a:prstGeom>
                </p:spPr>
              </p:pic>
              <p:grpSp>
                <p:nvGrpSpPr>
                  <p:cNvPr id="325" name="Group 324">
                    <a:extLst>
                      <a:ext uri="{FF2B5EF4-FFF2-40B4-BE49-F238E27FC236}">
                        <a16:creationId xmlns:a16="http://schemas.microsoft.com/office/drawing/2014/main" id="{BC96CD31-D3EB-243C-A63E-E552397410F6}"/>
                      </a:ext>
                    </a:extLst>
                  </p:cNvPr>
                  <p:cNvGrpSpPr/>
                  <p:nvPr/>
                </p:nvGrpSpPr>
                <p:grpSpPr>
                  <a:xfrm>
                    <a:off x="2255137" y="1754506"/>
                    <a:ext cx="242008" cy="461196"/>
                    <a:chOff x="2255137" y="1754506"/>
                    <a:chExt cx="242008" cy="461196"/>
                  </a:xfrm>
                </p:grpSpPr>
                <p:pic>
                  <p:nvPicPr>
                    <p:cNvPr id="326" name="Picture 325" descr="A collage of many squares&#10;&#10;Description automatically generated">
                      <a:extLst>
                        <a:ext uri="{FF2B5EF4-FFF2-40B4-BE49-F238E27FC236}">
                          <a16:creationId xmlns:a16="http://schemas.microsoft.com/office/drawing/2014/main" id="{8D6A3DA5-36B6-FBB7-1DB3-EB12D1AB276F}"/>
                        </a:ext>
                      </a:extLst>
                    </p:cNvPr>
                    <p:cNvPicPr>
                      <a:picLocks noChangeAspect="1"/>
                    </p:cNvPicPr>
                    <p:nvPr/>
                  </p:nvPicPr>
                  <p:blipFill rotWithShape="1">
                    <a:blip r:embed="rId4"/>
                    <a:srcRect l="837" t="21794" r="94695" b="73856"/>
                    <a:stretch/>
                  </p:blipFill>
                  <p:spPr>
                    <a:xfrm>
                      <a:off x="2255137" y="1756781"/>
                      <a:ext cx="238251" cy="224027"/>
                    </a:xfrm>
                    <a:prstGeom prst="rect">
                      <a:avLst/>
                    </a:prstGeom>
                  </p:spPr>
                </p:pic>
                <p:pic>
                  <p:nvPicPr>
                    <p:cNvPr id="327" name="Picture 326" descr="A collage of many squares&#10;&#10;Description automatically generated">
                      <a:extLst>
                        <a:ext uri="{FF2B5EF4-FFF2-40B4-BE49-F238E27FC236}">
                          <a16:creationId xmlns:a16="http://schemas.microsoft.com/office/drawing/2014/main" id="{7FF0631C-6670-9620-AC4B-14BCE41CF245}"/>
                        </a:ext>
                      </a:extLst>
                    </p:cNvPr>
                    <p:cNvPicPr>
                      <a:picLocks noChangeAspect="1"/>
                    </p:cNvPicPr>
                    <p:nvPr/>
                  </p:nvPicPr>
                  <p:blipFill rotWithShape="1">
                    <a:blip r:embed="rId4"/>
                    <a:srcRect l="5304" t="21722" r="90325" b="73735"/>
                    <a:stretch/>
                  </p:blipFill>
                  <p:spPr>
                    <a:xfrm>
                      <a:off x="2264078" y="1981716"/>
                      <a:ext cx="233067" cy="233986"/>
                    </a:xfrm>
                    <a:prstGeom prst="rect">
                      <a:avLst/>
                    </a:prstGeom>
                  </p:spPr>
                </p:pic>
                <p:sp>
                  <p:nvSpPr>
                    <p:cNvPr id="328" name="Rectangle 327">
                      <a:extLst>
                        <a:ext uri="{FF2B5EF4-FFF2-40B4-BE49-F238E27FC236}">
                          <a16:creationId xmlns:a16="http://schemas.microsoft.com/office/drawing/2014/main" id="{B85388B4-C847-52B9-F4BC-3A1FDE3FD7A3}"/>
                        </a:ext>
                      </a:extLst>
                    </p:cNvPr>
                    <p:cNvSpPr/>
                    <p:nvPr/>
                  </p:nvSpPr>
                  <p:spPr>
                    <a:xfrm>
                      <a:off x="226271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2" name="Group 281">
                  <a:extLst>
                    <a:ext uri="{FF2B5EF4-FFF2-40B4-BE49-F238E27FC236}">
                      <a16:creationId xmlns:a16="http://schemas.microsoft.com/office/drawing/2014/main" id="{DA92ED1E-82C7-3C80-3946-9D91A07F7539}"/>
                    </a:ext>
                  </a:extLst>
                </p:cNvPr>
                <p:cNvGrpSpPr/>
                <p:nvPr/>
              </p:nvGrpSpPr>
              <p:grpSpPr>
                <a:xfrm>
                  <a:off x="3632821" y="2815679"/>
                  <a:ext cx="454959" cy="816427"/>
                  <a:chOff x="2515556" y="1754506"/>
                  <a:chExt cx="318131" cy="570889"/>
                </a:xfrm>
              </p:grpSpPr>
              <p:pic>
                <p:nvPicPr>
                  <p:cNvPr id="319" name="Picture 318" descr="A collage of many squares&#10;&#10;Description automatically generated">
                    <a:extLst>
                      <a:ext uri="{FF2B5EF4-FFF2-40B4-BE49-F238E27FC236}">
                        <a16:creationId xmlns:a16="http://schemas.microsoft.com/office/drawing/2014/main" id="{245EC2B3-7789-62C1-7C5E-974981043855}"/>
                      </a:ext>
                    </a:extLst>
                  </p:cNvPr>
                  <p:cNvPicPr>
                    <a:picLocks noChangeAspect="1"/>
                  </p:cNvPicPr>
                  <p:nvPr/>
                </p:nvPicPr>
                <p:blipFill rotWithShape="1">
                  <a:blip r:embed="rId4"/>
                  <a:srcRect t="25959" r="99143" b="69516"/>
                  <a:stretch/>
                </p:blipFill>
                <p:spPr>
                  <a:xfrm rot="5400000">
                    <a:off x="2643419" y="2135127"/>
                    <a:ext cx="62405" cy="318131"/>
                  </a:xfrm>
                  <a:prstGeom prst="rect">
                    <a:avLst/>
                  </a:prstGeom>
                </p:spPr>
              </p:pic>
              <p:grpSp>
                <p:nvGrpSpPr>
                  <p:cNvPr id="320" name="Group 319">
                    <a:extLst>
                      <a:ext uri="{FF2B5EF4-FFF2-40B4-BE49-F238E27FC236}">
                        <a16:creationId xmlns:a16="http://schemas.microsoft.com/office/drawing/2014/main" id="{82A35507-B93E-D087-8C95-C4AA9951C70F}"/>
                      </a:ext>
                    </a:extLst>
                  </p:cNvPr>
                  <p:cNvGrpSpPr/>
                  <p:nvPr/>
                </p:nvGrpSpPr>
                <p:grpSpPr>
                  <a:xfrm>
                    <a:off x="2546878" y="1754506"/>
                    <a:ext cx="238251" cy="467554"/>
                    <a:chOff x="2546878" y="1754506"/>
                    <a:chExt cx="238251" cy="467554"/>
                  </a:xfrm>
                </p:grpSpPr>
                <p:pic>
                  <p:nvPicPr>
                    <p:cNvPr id="321" name="Picture 320" descr="A collage of many squares&#10;&#10;Description automatically generated">
                      <a:extLst>
                        <a:ext uri="{FF2B5EF4-FFF2-40B4-BE49-F238E27FC236}">
                          <a16:creationId xmlns:a16="http://schemas.microsoft.com/office/drawing/2014/main" id="{FB81FD41-6EAA-3ED9-637B-C1AA46025928}"/>
                        </a:ext>
                      </a:extLst>
                    </p:cNvPr>
                    <p:cNvPicPr>
                      <a:picLocks noChangeAspect="1"/>
                    </p:cNvPicPr>
                    <p:nvPr/>
                  </p:nvPicPr>
                  <p:blipFill rotWithShape="1">
                    <a:blip r:embed="rId4"/>
                    <a:srcRect l="837" t="26055" r="94695" b="69427"/>
                    <a:stretch/>
                  </p:blipFill>
                  <p:spPr>
                    <a:xfrm>
                      <a:off x="2546878" y="1756889"/>
                      <a:ext cx="238251" cy="232694"/>
                    </a:xfrm>
                    <a:prstGeom prst="rect">
                      <a:avLst/>
                    </a:prstGeom>
                  </p:spPr>
                </p:pic>
                <p:pic>
                  <p:nvPicPr>
                    <p:cNvPr id="322" name="Picture 321" descr="A collage of many squares&#10;&#10;Description automatically generated">
                      <a:extLst>
                        <a:ext uri="{FF2B5EF4-FFF2-40B4-BE49-F238E27FC236}">
                          <a16:creationId xmlns:a16="http://schemas.microsoft.com/office/drawing/2014/main" id="{EE60ED91-8252-A3BD-5F96-ACF5A084E1B5}"/>
                        </a:ext>
                      </a:extLst>
                    </p:cNvPr>
                    <p:cNvPicPr>
                      <a:picLocks noChangeAspect="1"/>
                    </p:cNvPicPr>
                    <p:nvPr/>
                  </p:nvPicPr>
                  <p:blipFill rotWithShape="1">
                    <a:blip r:embed="rId4"/>
                    <a:srcRect l="5304" t="26136" r="90325" b="69337"/>
                    <a:stretch/>
                  </p:blipFill>
                  <p:spPr>
                    <a:xfrm>
                      <a:off x="2549609" y="1988888"/>
                      <a:ext cx="233067" cy="233172"/>
                    </a:xfrm>
                    <a:prstGeom prst="rect">
                      <a:avLst/>
                    </a:prstGeom>
                  </p:spPr>
                </p:pic>
                <p:sp>
                  <p:nvSpPr>
                    <p:cNvPr id="323" name="Rectangle 322">
                      <a:extLst>
                        <a:ext uri="{FF2B5EF4-FFF2-40B4-BE49-F238E27FC236}">
                          <a16:creationId xmlns:a16="http://schemas.microsoft.com/office/drawing/2014/main" id="{E99E0875-872B-A16D-A4C5-1A26971990EA}"/>
                        </a:ext>
                      </a:extLst>
                    </p:cNvPr>
                    <p:cNvSpPr/>
                    <p:nvPr/>
                  </p:nvSpPr>
                  <p:spPr>
                    <a:xfrm>
                      <a:off x="2547085"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3" name="Group 282">
                  <a:extLst>
                    <a:ext uri="{FF2B5EF4-FFF2-40B4-BE49-F238E27FC236}">
                      <a16:creationId xmlns:a16="http://schemas.microsoft.com/office/drawing/2014/main" id="{6F49D460-C6F9-66C9-3A28-0F8C48E7515D}"/>
                    </a:ext>
                  </a:extLst>
                </p:cNvPr>
                <p:cNvGrpSpPr/>
                <p:nvPr/>
              </p:nvGrpSpPr>
              <p:grpSpPr>
                <a:xfrm>
                  <a:off x="4031721" y="2808684"/>
                  <a:ext cx="454959" cy="823422"/>
                  <a:chOff x="2794488" y="1749615"/>
                  <a:chExt cx="318131" cy="575780"/>
                </a:xfrm>
              </p:grpSpPr>
              <p:pic>
                <p:nvPicPr>
                  <p:cNvPr id="314" name="Picture 313" descr="A collage of many squares&#10;&#10;Description automatically generated">
                    <a:extLst>
                      <a:ext uri="{FF2B5EF4-FFF2-40B4-BE49-F238E27FC236}">
                        <a16:creationId xmlns:a16="http://schemas.microsoft.com/office/drawing/2014/main" id="{09F5E3B2-9BF4-3C2E-D55D-DB807BEDA64C}"/>
                      </a:ext>
                    </a:extLst>
                  </p:cNvPr>
                  <p:cNvPicPr>
                    <a:picLocks noChangeAspect="1"/>
                  </p:cNvPicPr>
                  <p:nvPr/>
                </p:nvPicPr>
                <p:blipFill rotWithShape="1">
                  <a:blip r:embed="rId4"/>
                  <a:srcRect t="30484" r="99143" b="64991"/>
                  <a:stretch/>
                </p:blipFill>
                <p:spPr>
                  <a:xfrm rot="5400000">
                    <a:off x="2922351" y="2135127"/>
                    <a:ext cx="62405" cy="318131"/>
                  </a:xfrm>
                  <a:prstGeom prst="rect">
                    <a:avLst/>
                  </a:prstGeom>
                </p:spPr>
              </p:pic>
              <p:grpSp>
                <p:nvGrpSpPr>
                  <p:cNvPr id="315" name="Group 314">
                    <a:extLst>
                      <a:ext uri="{FF2B5EF4-FFF2-40B4-BE49-F238E27FC236}">
                        <a16:creationId xmlns:a16="http://schemas.microsoft.com/office/drawing/2014/main" id="{3655C7C8-D084-6022-C319-9148EC4ED6A3}"/>
                      </a:ext>
                    </a:extLst>
                  </p:cNvPr>
                  <p:cNvGrpSpPr/>
                  <p:nvPr/>
                </p:nvGrpSpPr>
                <p:grpSpPr>
                  <a:xfrm>
                    <a:off x="2824030" y="1749615"/>
                    <a:ext cx="240591" cy="472445"/>
                    <a:chOff x="2824030" y="1749615"/>
                    <a:chExt cx="240591" cy="472445"/>
                  </a:xfrm>
                </p:grpSpPr>
                <p:pic>
                  <p:nvPicPr>
                    <p:cNvPr id="316" name="Picture 315" descr="A collage of many squares&#10;&#10;Description automatically generated">
                      <a:extLst>
                        <a:ext uri="{FF2B5EF4-FFF2-40B4-BE49-F238E27FC236}">
                          <a16:creationId xmlns:a16="http://schemas.microsoft.com/office/drawing/2014/main" id="{0683DFA7-9DC5-F012-4AE2-31651544767B}"/>
                        </a:ext>
                      </a:extLst>
                    </p:cNvPr>
                    <p:cNvPicPr>
                      <a:picLocks noChangeAspect="1"/>
                    </p:cNvPicPr>
                    <p:nvPr/>
                  </p:nvPicPr>
                  <p:blipFill rotWithShape="1">
                    <a:blip r:embed="rId4"/>
                    <a:srcRect l="837" t="30203" r="94695" b="65156"/>
                    <a:stretch/>
                  </p:blipFill>
                  <p:spPr>
                    <a:xfrm>
                      <a:off x="2824030" y="1749615"/>
                      <a:ext cx="238251" cy="239041"/>
                    </a:xfrm>
                    <a:prstGeom prst="rect">
                      <a:avLst/>
                    </a:prstGeom>
                  </p:spPr>
                </p:pic>
                <p:pic>
                  <p:nvPicPr>
                    <p:cNvPr id="317" name="Picture 316" descr="A collage of many squares&#10;&#10;Description automatically generated">
                      <a:extLst>
                        <a:ext uri="{FF2B5EF4-FFF2-40B4-BE49-F238E27FC236}">
                          <a16:creationId xmlns:a16="http://schemas.microsoft.com/office/drawing/2014/main" id="{D4FCAD09-1094-0014-6825-9CA80DFEAFED}"/>
                        </a:ext>
                      </a:extLst>
                    </p:cNvPr>
                    <p:cNvPicPr>
                      <a:picLocks noChangeAspect="1"/>
                    </p:cNvPicPr>
                    <p:nvPr/>
                  </p:nvPicPr>
                  <p:blipFill rotWithShape="1">
                    <a:blip r:embed="rId4"/>
                    <a:srcRect l="5304" t="30452" r="90325" b="65020"/>
                    <a:stretch/>
                  </p:blipFill>
                  <p:spPr>
                    <a:xfrm>
                      <a:off x="2831554" y="1988888"/>
                      <a:ext cx="233067" cy="233172"/>
                    </a:xfrm>
                    <a:prstGeom prst="rect">
                      <a:avLst/>
                    </a:prstGeom>
                  </p:spPr>
                </p:pic>
                <p:sp>
                  <p:nvSpPr>
                    <p:cNvPr id="318" name="Rectangle 317">
                      <a:extLst>
                        <a:ext uri="{FF2B5EF4-FFF2-40B4-BE49-F238E27FC236}">
                          <a16:creationId xmlns:a16="http://schemas.microsoft.com/office/drawing/2014/main" id="{488D06E7-E7FB-144B-D474-7B43B46D1F49}"/>
                        </a:ext>
                      </a:extLst>
                    </p:cNvPr>
                    <p:cNvSpPr/>
                    <p:nvPr/>
                  </p:nvSpPr>
                  <p:spPr>
                    <a:xfrm>
                      <a:off x="2831459"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4" name="Group 283">
                  <a:extLst>
                    <a:ext uri="{FF2B5EF4-FFF2-40B4-BE49-F238E27FC236}">
                      <a16:creationId xmlns:a16="http://schemas.microsoft.com/office/drawing/2014/main" id="{F89A45ED-E933-944F-CE40-578228C8B117}"/>
                    </a:ext>
                  </a:extLst>
                </p:cNvPr>
                <p:cNvGrpSpPr/>
                <p:nvPr/>
              </p:nvGrpSpPr>
              <p:grpSpPr>
                <a:xfrm>
                  <a:off x="4468373" y="2815679"/>
                  <a:ext cx="414946" cy="816425"/>
                  <a:chOff x="3099818" y="1754506"/>
                  <a:chExt cx="290152" cy="570887"/>
                </a:xfrm>
              </p:grpSpPr>
              <p:pic>
                <p:nvPicPr>
                  <p:cNvPr id="309" name="Picture 308" descr="A collage of many squares&#10;&#10;Description automatically generated">
                    <a:extLst>
                      <a:ext uri="{FF2B5EF4-FFF2-40B4-BE49-F238E27FC236}">
                        <a16:creationId xmlns:a16="http://schemas.microsoft.com/office/drawing/2014/main" id="{1A186354-D302-D853-4579-008DA71A2B3C}"/>
                      </a:ext>
                    </a:extLst>
                  </p:cNvPr>
                  <p:cNvPicPr>
                    <a:picLocks noChangeAspect="1"/>
                  </p:cNvPicPr>
                  <p:nvPr/>
                </p:nvPicPr>
                <p:blipFill rotWithShape="1">
                  <a:blip r:embed="rId4"/>
                  <a:srcRect t="35010" r="99143" b="60863"/>
                  <a:stretch/>
                </p:blipFill>
                <p:spPr>
                  <a:xfrm rot="5400000">
                    <a:off x="3213692" y="2149116"/>
                    <a:ext cx="62403" cy="290152"/>
                  </a:xfrm>
                  <a:prstGeom prst="rect">
                    <a:avLst/>
                  </a:prstGeom>
                </p:spPr>
              </p:pic>
              <p:grpSp>
                <p:nvGrpSpPr>
                  <p:cNvPr id="310" name="Group 309">
                    <a:extLst>
                      <a:ext uri="{FF2B5EF4-FFF2-40B4-BE49-F238E27FC236}">
                        <a16:creationId xmlns:a16="http://schemas.microsoft.com/office/drawing/2014/main" id="{41EE483C-0CCB-FCB3-C995-7D1D5E176E92}"/>
                      </a:ext>
                    </a:extLst>
                  </p:cNvPr>
                  <p:cNvGrpSpPr/>
                  <p:nvPr/>
                </p:nvGrpSpPr>
                <p:grpSpPr>
                  <a:xfrm>
                    <a:off x="3111905" y="1754506"/>
                    <a:ext cx="238251" cy="463791"/>
                    <a:chOff x="3111905" y="1754506"/>
                    <a:chExt cx="238251" cy="463791"/>
                  </a:xfrm>
                </p:grpSpPr>
                <p:pic>
                  <p:nvPicPr>
                    <p:cNvPr id="311" name="Picture 310" descr="A collage of many squares&#10;&#10;Description automatically generated">
                      <a:extLst>
                        <a:ext uri="{FF2B5EF4-FFF2-40B4-BE49-F238E27FC236}">
                          <a16:creationId xmlns:a16="http://schemas.microsoft.com/office/drawing/2014/main" id="{09F1C7A1-1CC7-127D-7E19-B00EE9AD8AF8}"/>
                        </a:ext>
                      </a:extLst>
                    </p:cNvPr>
                    <p:cNvPicPr>
                      <a:picLocks noChangeAspect="1"/>
                    </p:cNvPicPr>
                    <p:nvPr/>
                  </p:nvPicPr>
                  <p:blipFill rotWithShape="1">
                    <a:blip r:embed="rId4"/>
                    <a:srcRect l="837" t="34755" r="94695" b="60718"/>
                    <a:stretch/>
                  </p:blipFill>
                  <p:spPr>
                    <a:xfrm>
                      <a:off x="3111905" y="1756781"/>
                      <a:ext cx="238251" cy="233171"/>
                    </a:xfrm>
                    <a:prstGeom prst="rect">
                      <a:avLst/>
                    </a:prstGeom>
                  </p:spPr>
                </p:pic>
                <p:pic>
                  <p:nvPicPr>
                    <p:cNvPr id="312" name="Picture 311" descr="A collage of many squares&#10;&#10;Description automatically generated">
                      <a:extLst>
                        <a:ext uri="{FF2B5EF4-FFF2-40B4-BE49-F238E27FC236}">
                          <a16:creationId xmlns:a16="http://schemas.microsoft.com/office/drawing/2014/main" id="{0E2F7412-8FAE-BC4E-62A4-005A86863AAA}"/>
                        </a:ext>
                      </a:extLst>
                    </p:cNvPr>
                    <p:cNvPicPr>
                      <a:picLocks noChangeAspect="1"/>
                    </p:cNvPicPr>
                    <p:nvPr/>
                  </p:nvPicPr>
                  <p:blipFill rotWithShape="1">
                    <a:blip r:embed="rId4"/>
                    <a:srcRect l="5304" t="34727" r="90325" b="60746"/>
                    <a:stretch/>
                  </p:blipFill>
                  <p:spPr>
                    <a:xfrm>
                      <a:off x="3117085" y="1985125"/>
                      <a:ext cx="233067" cy="233172"/>
                    </a:xfrm>
                    <a:prstGeom prst="rect">
                      <a:avLst/>
                    </a:prstGeom>
                  </p:spPr>
                </p:pic>
                <p:sp>
                  <p:nvSpPr>
                    <p:cNvPr id="313" name="Rectangle 312">
                      <a:extLst>
                        <a:ext uri="{FF2B5EF4-FFF2-40B4-BE49-F238E27FC236}">
                          <a16:creationId xmlns:a16="http://schemas.microsoft.com/office/drawing/2014/main" id="{50DE405C-0842-839E-8700-37ED96C69B6D}"/>
                        </a:ext>
                      </a:extLst>
                    </p:cNvPr>
                    <p:cNvSpPr/>
                    <p:nvPr/>
                  </p:nvSpPr>
                  <p:spPr>
                    <a:xfrm>
                      <a:off x="311583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5" name="Group 284">
                  <a:extLst>
                    <a:ext uri="{FF2B5EF4-FFF2-40B4-BE49-F238E27FC236}">
                      <a16:creationId xmlns:a16="http://schemas.microsoft.com/office/drawing/2014/main" id="{892AA3A0-33A4-3AD6-5FAD-76EB69A0144C}"/>
                    </a:ext>
                  </a:extLst>
                </p:cNvPr>
                <p:cNvGrpSpPr/>
                <p:nvPr/>
              </p:nvGrpSpPr>
              <p:grpSpPr>
                <a:xfrm>
                  <a:off x="4855086" y="2815679"/>
                  <a:ext cx="454941" cy="816426"/>
                  <a:chOff x="3370228" y="1754506"/>
                  <a:chExt cx="318119" cy="570888"/>
                </a:xfrm>
              </p:grpSpPr>
              <p:pic>
                <p:nvPicPr>
                  <p:cNvPr id="304" name="Picture 303" descr="A collage of many squares&#10;&#10;Description automatically generated">
                    <a:extLst>
                      <a:ext uri="{FF2B5EF4-FFF2-40B4-BE49-F238E27FC236}">
                        <a16:creationId xmlns:a16="http://schemas.microsoft.com/office/drawing/2014/main" id="{04D25EF8-0352-0440-7A30-52F4A28639F4}"/>
                      </a:ext>
                    </a:extLst>
                  </p:cNvPr>
                  <p:cNvPicPr>
                    <a:picLocks noChangeAspect="1"/>
                  </p:cNvPicPr>
                  <p:nvPr/>
                </p:nvPicPr>
                <p:blipFill rotWithShape="1">
                  <a:blip r:embed="rId4"/>
                  <a:srcRect t="39137" r="99143" b="56338"/>
                  <a:stretch/>
                </p:blipFill>
                <p:spPr>
                  <a:xfrm rot="5400000">
                    <a:off x="3498086" y="2135133"/>
                    <a:ext cx="62403" cy="318119"/>
                  </a:xfrm>
                  <a:prstGeom prst="rect">
                    <a:avLst/>
                  </a:prstGeom>
                </p:spPr>
              </p:pic>
              <p:grpSp>
                <p:nvGrpSpPr>
                  <p:cNvPr id="305" name="Group 304">
                    <a:extLst>
                      <a:ext uri="{FF2B5EF4-FFF2-40B4-BE49-F238E27FC236}">
                        <a16:creationId xmlns:a16="http://schemas.microsoft.com/office/drawing/2014/main" id="{08C26760-738D-C343-512D-8B2F7CCD0F69}"/>
                      </a:ext>
                    </a:extLst>
                  </p:cNvPr>
                  <p:cNvGrpSpPr/>
                  <p:nvPr/>
                </p:nvGrpSpPr>
                <p:grpSpPr>
                  <a:xfrm>
                    <a:off x="3399030" y="1754506"/>
                    <a:ext cx="239384" cy="471140"/>
                    <a:chOff x="3399030" y="1754506"/>
                    <a:chExt cx="239384" cy="471140"/>
                  </a:xfrm>
                </p:grpSpPr>
                <p:pic>
                  <p:nvPicPr>
                    <p:cNvPr id="306" name="Picture 305" descr="A collage of many squares&#10;&#10;Description automatically generated">
                      <a:extLst>
                        <a:ext uri="{FF2B5EF4-FFF2-40B4-BE49-F238E27FC236}">
                          <a16:creationId xmlns:a16="http://schemas.microsoft.com/office/drawing/2014/main" id="{9599A409-7852-FFD9-E63D-D9A38A01549A}"/>
                        </a:ext>
                      </a:extLst>
                    </p:cNvPr>
                    <p:cNvPicPr>
                      <a:picLocks noChangeAspect="1"/>
                    </p:cNvPicPr>
                    <p:nvPr/>
                  </p:nvPicPr>
                  <p:blipFill rotWithShape="1">
                    <a:blip r:embed="rId4"/>
                    <a:srcRect l="837" t="39016" r="94695" b="56381"/>
                    <a:stretch/>
                  </p:blipFill>
                  <p:spPr>
                    <a:xfrm>
                      <a:off x="3400163" y="1756781"/>
                      <a:ext cx="238251" cy="237074"/>
                    </a:xfrm>
                    <a:prstGeom prst="rect">
                      <a:avLst/>
                    </a:prstGeom>
                  </p:spPr>
                </p:pic>
                <p:pic>
                  <p:nvPicPr>
                    <p:cNvPr id="307" name="Picture 306" descr="A collage of many squares&#10;&#10;Description automatically generated">
                      <a:extLst>
                        <a:ext uri="{FF2B5EF4-FFF2-40B4-BE49-F238E27FC236}">
                          <a16:creationId xmlns:a16="http://schemas.microsoft.com/office/drawing/2014/main" id="{4245B7A1-3C96-F71E-B313-E25A97E23FE1}"/>
                        </a:ext>
                      </a:extLst>
                    </p:cNvPr>
                    <p:cNvPicPr>
                      <a:picLocks noChangeAspect="1"/>
                    </p:cNvPicPr>
                    <p:nvPr/>
                  </p:nvPicPr>
                  <p:blipFill rotWithShape="1">
                    <a:blip r:embed="rId4"/>
                    <a:srcRect l="5304" t="39079" r="90325" b="56394"/>
                    <a:stretch/>
                  </p:blipFill>
                  <p:spPr>
                    <a:xfrm>
                      <a:off x="3399030" y="1992474"/>
                      <a:ext cx="233067" cy="233172"/>
                    </a:xfrm>
                    <a:prstGeom prst="rect">
                      <a:avLst/>
                    </a:prstGeom>
                  </p:spPr>
                </p:pic>
                <p:sp>
                  <p:nvSpPr>
                    <p:cNvPr id="308" name="Rectangle 307">
                      <a:extLst>
                        <a:ext uri="{FF2B5EF4-FFF2-40B4-BE49-F238E27FC236}">
                          <a16:creationId xmlns:a16="http://schemas.microsoft.com/office/drawing/2014/main" id="{B94CE1D3-6230-5C35-4502-AF143BD076E0}"/>
                        </a:ext>
                      </a:extLst>
                    </p:cNvPr>
                    <p:cNvSpPr/>
                    <p:nvPr/>
                  </p:nvSpPr>
                  <p:spPr>
                    <a:xfrm>
                      <a:off x="3400207"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6" name="Group 285">
                  <a:extLst>
                    <a:ext uri="{FF2B5EF4-FFF2-40B4-BE49-F238E27FC236}">
                      <a16:creationId xmlns:a16="http://schemas.microsoft.com/office/drawing/2014/main" id="{FB50BF99-62BE-4B9C-988B-C0664ED3FAAF}"/>
                    </a:ext>
                  </a:extLst>
                </p:cNvPr>
                <p:cNvGrpSpPr/>
                <p:nvPr/>
              </p:nvGrpSpPr>
              <p:grpSpPr>
                <a:xfrm>
                  <a:off x="5277109" y="2815679"/>
                  <a:ext cx="414946" cy="816425"/>
                  <a:chOff x="3665329" y="1754506"/>
                  <a:chExt cx="290152" cy="570887"/>
                </a:xfrm>
              </p:grpSpPr>
              <p:pic>
                <p:nvPicPr>
                  <p:cNvPr id="299" name="Picture 298" descr="A collage of many squares&#10;&#10;Description automatically generated">
                    <a:extLst>
                      <a:ext uri="{FF2B5EF4-FFF2-40B4-BE49-F238E27FC236}">
                        <a16:creationId xmlns:a16="http://schemas.microsoft.com/office/drawing/2014/main" id="{9EB4AB82-51A4-BDF1-9C37-A47B46903F15}"/>
                      </a:ext>
                    </a:extLst>
                  </p:cNvPr>
                  <p:cNvPicPr>
                    <a:picLocks noChangeAspect="1"/>
                  </p:cNvPicPr>
                  <p:nvPr/>
                </p:nvPicPr>
                <p:blipFill rotWithShape="1">
                  <a:blip r:embed="rId4"/>
                  <a:srcRect t="43663" r="99143" b="52209"/>
                  <a:stretch/>
                </p:blipFill>
                <p:spPr>
                  <a:xfrm rot="5400000">
                    <a:off x="3779203" y="2149116"/>
                    <a:ext cx="62403" cy="290152"/>
                  </a:xfrm>
                  <a:prstGeom prst="rect">
                    <a:avLst/>
                  </a:prstGeom>
                </p:spPr>
              </p:pic>
              <p:grpSp>
                <p:nvGrpSpPr>
                  <p:cNvPr id="300" name="Group 299">
                    <a:extLst>
                      <a:ext uri="{FF2B5EF4-FFF2-40B4-BE49-F238E27FC236}">
                        <a16:creationId xmlns:a16="http://schemas.microsoft.com/office/drawing/2014/main" id="{03FAF176-7D7A-BF20-93BC-EE1C1A81CB4D}"/>
                      </a:ext>
                    </a:extLst>
                  </p:cNvPr>
                  <p:cNvGrpSpPr/>
                  <p:nvPr/>
                </p:nvGrpSpPr>
                <p:grpSpPr>
                  <a:xfrm>
                    <a:off x="3677200" y="1754506"/>
                    <a:ext cx="240448" cy="471141"/>
                    <a:chOff x="3677200" y="1754506"/>
                    <a:chExt cx="240448" cy="471141"/>
                  </a:xfrm>
                </p:grpSpPr>
                <p:pic>
                  <p:nvPicPr>
                    <p:cNvPr id="301" name="Picture 300" descr="A collage of many squares&#10;&#10;Description automatically generated">
                      <a:extLst>
                        <a:ext uri="{FF2B5EF4-FFF2-40B4-BE49-F238E27FC236}">
                          <a16:creationId xmlns:a16="http://schemas.microsoft.com/office/drawing/2014/main" id="{0C53F5C1-FBE2-8299-1041-66FE7905DFE0}"/>
                        </a:ext>
                      </a:extLst>
                    </p:cNvPr>
                    <p:cNvPicPr>
                      <a:picLocks noChangeAspect="1"/>
                    </p:cNvPicPr>
                    <p:nvPr/>
                  </p:nvPicPr>
                  <p:blipFill rotWithShape="1">
                    <a:blip r:embed="rId4"/>
                    <a:srcRect l="837" t="43307" r="94695" b="52105"/>
                    <a:stretch/>
                  </p:blipFill>
                  <p:spPr>
                    <a:xfrm>
                      <a:off x="3677200" y="1756781"/>
                      <a:ext cx="238251" cy="236260"/>
                    </a:xfrm>
                    <a:prstGeom prst="rect">
                      <a:avLst/>
                    </a:prstGeom>
                  </p:spPr>
                </p:pic>
                <p:pic>
                  <p:nvPicPr>
                    <p:cNvPr id="302" name="Picture 301" descr="A collage of many squares&#10;&#10;Description automatically generated">
                      <a:extLst>
                        <a:ext uri="{FF2B5EF4-FFF2-40B4-BE49-F238E27FC236}">
                          <a16:creationId xmlns:a16="http://schemas.microsoft.com/office/drawing/2014/main" id="{A28AC12B-7A5C-725A-77C5-A826345CBC8D}"/>
                        </a:ext>
                      </a:extLst>
                    </p:cNvPr>
                    <p:cNvPicPr>
                      <a:picLocks noChangeAspect="1"/>
                    </p:cNvPicPr>
                    <p:nvPr/>
                  </p:nvPicPr>
                  <p:blipFill rotWithShape="1">
                    <a:blip r:embed="rId4"/>
                    <a:srcRect l="5304" t="43521" r="90325" b="51952"/>
                    <a:stretch/>
                  </p:blipFill>
                  <p:spPr>
                    <a:xfrm>
                      <a:off x="3684561" y="1992474"/>
                      <a:ext cx="233067" cy="233173"/>
                    </a:xfrm>
                    <a:prstGeom prst="rect">
                      <a:avLst/>
                    </a:prstGeom>
                  </p:spPr>
                </p:pic>
                <p:sp>
                  <p:nvSpPr>
                    <p:cNvPr id="303" name="Rectangle 302">
                      <a:extLst>
                        <a:ext uri="{FF2B5EF4-FFF2-40B4-BE49-F238E27FC236}">
                          <a16:creationId xmlns:a16="http://schemas.microsoft.com/office/drawing/2014/main" id="{7E36A48C-9E37-AE9D-E714-23AA9ED77CE5}"/>
                        </a:ext>
                      </a:extLst>
                    </p:cNvPr>
                    <p:cNvSpPr/>
                    <p:nvPr/>
                  </p:nvSpPr>
                  <p:spPr>
                    <a:xfrm>
                      <a:off x="368458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7" name="Group 286">
                  <a:extLst>
                    <a:ext uri="{FF2B5EF4-FFF2-40B4-BE49-F238E27FC236}">
                      <a16:creationId xmlns:a16="http://schemas.microsoft.com/office/drawing/2014/main" id="{87000B23-297C-2464-EAAA-A566CEB75261}"/>
                    </a:ext>
                  </a:extLst>
                </p:cNvPr>
                <p:cNvGrpSpPr/>
                <p:nvPr/>
              </p:nvGrpSpPr>
              <p:grpSpPr>
                <a:xfrm>
                  <a:off x="5661788" y="2815679"/>
                  <a:ext cx="454959" cy="816427"/>
                  <a:chOff x="3934317" y="1754506"/>
                  <a:chExt cx="318131" cy="570889"/>
                </a:xfrm>
              </p:grpSpPr>
              <p:pic>
                <p:nvPicPr>
                  <p:cNvPr id="294" name="Picture 293" descr="A collage of many squares&#10;&#10;Description automatically generated">
                    <a:extLst>
                      <a:ext uri="{FF2B5EF4-FFF2-40B4-BE49-F238E27FC236}">
                        <a16:creationId xmlns:a16="http://schemas.microsoft.com/office/drawing/2014/main" id="{C9F29093-4CEC-523E-4B90-7CEB4CEEA80D}"/>
                      </a:ext>
                    </a:extLst>
                  </p:cNvPr>
                  <p:cNvPicPr>
                    <a:picLocks noChangeAspect="1"/>
                  </p:cNvPicPr>
                  <p:nvPr/>
                </p:nvPicPr>
                <p:blipFill rotWithShape="1">
                  <a:blip r:embed="rId4"/>
                  <a:srcRect t="47787" r="99143" b="47687"/>
                  <a:stretch/>
                </p:blipFill>
                <p:spPr>
                  <a:xfrm rot="5400000">
                    <a:off x="4062180" y="2135127"/>
                    <a:ext cx="62405" cy="318131"/>
                  </a:xfrm>
                  <a:prstGeom prst="rect">
                    <a:avLst/>
                  </a:prstGeom>
                </p:spPr>
              </p:pic>
              <p:grpSp>
                <p:nvGrpSpPr>
                  <p:cNvPr id="295" name="Group 294">
                    <a:extLst>
                      <a:ext uri="{FF2B5EF4-FFF2-40B4-BE49-F238E27FC236}">
                        <a16:creationId xmlns:a16="http://schemas.microsoft.com/office/drawing/2014/main" id="{752343C6-26D1-FF36-2336-083CF788B7D9}"/>
                      </a:ext>
                    </a:extLst>
                  </p:cNvPr>
                  <p:cNvGrpSpPr/>
                  <p:nvPr/>
                </p:nvGrpSpPr>
                <p:grpSpPr>
                  <a:xfrm>
                    <a:off x="3961593" y="1754506"/>
                    <a:ext cx="245149" cy="463792"/>
                    <a:chOff x="3961593" y="1754506"/>
                    <a:chExt cx="245149" cy="463792"/>
                  </a:xfrm>
                </p:grpSpPr>
                <p:pic>
                  <p:nvPicPr>
                    <p:cNvPr id="296" name="Picture 295" descr="A collage of many squares&#10;&#10;Description automatically generated">
                      <a:extLst>
                        <a:ext uri="{FF2B5EF4-FFF2-40B4-BE49-F238E27FC236}">
                          <a16:creationId xmlns:a16="http://schemas.microsoft.com/office/drawing/2014/main" id="{3B7FE570-E2E8-D3CB-88D8-BBF1F0767EAB}"/>
                        </a:ext>
                      </a:extLst>
                    </p:cNvPr>
                    <p:cNvPicPr>
                      <a:picLocks noChangeAspect="1"/>
                    </p:cNvPicPr>
                    <p:nvPr/>
                  </p:nvPicPr>
                  <p:blipFill rotWithShape="1">
                    <a:blip r:embed="rId4"/>
                    <a:srcRect l="837" t="47629" r="94695" b="47843"/>
                    <a:stretch/>
                  </p:blipFill>
                  <p:spPr>
                    <a:xfrm>
                      <a:off x="3961593" y="1756781"/>
                      <a:ext cx="238251" cy="233172"/>
                    </a:xfrm>
                    <a:prstGeom prst="rect">
                      <a:avLst/>
                    </a:prstGeom>
                  </p:spPr>
                </p:pic>
                <p:pic>
                  <p:nvPicPr>
                    <p:cNvPr id="297" name="Picture 296" descr="A collage of many squares&#10;&#10;Description automatically generated">
                      <a:extLst>
                        <a:ext uri="{FF2B5EF4-FFF2-40B4-BE49-F238E27FC236}">
                          <a16:creationId xmlns:a16="http://schemas.microsoft.com/office/drawing/2014/main" id="{0BDD4A44-E994-0EDD-EF16-FD0FD89D303F}"/>
                        </a:ext>
                      </a:extLst>
                    </p:cNvPr>
                    <p:cNvPicPr>
                      <a:picLocks noChangeAspect="1"/>
                    </p:cNvPicPr>
                    <p:nvPr/>
                  </p:nvPicPr>
                  <p:blipFill rotWithShape="1">
                    <a:blip r:embed="rId4"/>
                    <a:srcRect l="5304" t="47878" r="90325" b="47595"/>
                    <a:stretch/>
                  </p:blipFill>
                  <p:spPr>
                    <a:xfrm>
                      <a:off x="3973675" y="1985125"/>
                      <a:ext cx="233067" cy="233173"/>
                    </a:xfrm>
                    <a:prstGeom prst="rect">
                      <a:avLst/>
                    </a:prstGeom>
                  </p:spPr>
                </p:pic>
                <p:sp>
                  <p:nvSpPr>
                    <p:cNvPr id="298" name="Rectangle 297">
                      <a:extLst>
                        <a:ext uri="{FF2B5EF4-FFF2-40B4-BE49-F238E27FC236}">
                          <a16:creationId xmlns:a16="http://schemas.microsoft.com/office/drawing/2014/main" id="{4EAC7B6A-63EA-6899-BAC4-C629C9D0405F}"/>
                        </a:ext>
                      </a:extLst>
                    </p:cNvPr>
                    <p:cNvSpPr/>
                    <p:nvPr/>
                  </p:nvSpPr>
                  <p:spPr>
                    <a:xfrm>
                      <a:off x="396895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8" name="Group 287">
                  <a:extLst>
                    <a:ext uri="{FF2B5EF4-FFF2-40B4-BE49-F238E27FC236}">
                      <a16:creationId xmlns:a16="http://schemas.microsoft.com/office/drawing/2014/main" id="{C7705E05-789E-E01D-99B7-4E42CA4356D5}"/>
                    </a:ext>
                  </a:extLst>
                </p:cNvPr>
                <p:cNvGrpSpPr/>
                <p:nvPr/>
              </p:nvGrpSpPr>
              <p:grpSpPr>
                <a:xfrm>
                  <a:off x="1171315" y="2815679"/>
                  <a:ext cx="454959" cy="816426"/>
                  <a:chOff x="794341" y="1754506"/>
                  <a:chExt cx="318131" cy="570888"/>
                </a:xfrm>
              </p:grpSpPr>
              <p:pic>
                <p:nvPicPr>
                  <p:cNvPr id="289" name="Picture 288" descr="A collage of many squares&#10;&#10;Description automatically generated">
                    <a:extLst>
                      <a:ext uri="{FF2B5EF4-FFF2-40B4-BE49-F238E27FC236}">
                        <a16:creationId xmlns:a16="http://schemas.microsoft.com/office/drawing/2014/main" id="{74B9F26F-3199-AAE9-4C81-17C10356F9E1}"/>
                      </a:ext>
                    </a:extLst>
                  </p:cNvPr>
                  <p:cNvPicPr>
                    <a:picLocks noChangeAspect="1"/>
                  </p:cNvPicPr>
                  <p:nvPr/>
                </p:nvPicPr>
                <p:blipFill rotWithShape="1">
                  <a:blip r:embed="rId4"/>
                  <a:srcRect r="99143" b="95474"/>
                  <a:stretch/>
                </p:blipFill>
                <p:spPr>
                  <a:xfrm rot="5400000">
                    <a:off x="922204" y="2135126"/>
                    <a:ext cx="62405" cy="318131"/>
                  </a:xfrm>
                  <a:prstGeom prst="rect">
                    <a:avLst/>
                  </a:prstGeom>
                </p:spPr>
              </p:pic>
              <p:grpSp>
                <p:nvGrpSpPr>
                  <p:cNvPr id="290" name="Group 289">
                    <a:extLst>
                      <a:ext uri="{FF2B5EF4-FFF2-40B4-BE49-F238E27FC236}">
                        <a16:creationId xmlns:a16="http://schemas.microsoft.com/office/drawing/2014/main" id="{A8838332-A37A-6B6C-2BD6-CC0F3993A495}"/>
                      </a:ext>
                    </a:extLst>
                  </p:cNvPr>
                  <p:cNvGrpSpPr/>
                  <p:nvPr/>
                </p:nvGrpSpPr>
                <p:grpSpPr>
                  <a:xfrm>
                    <a:off x="837044" y="1754506"/>
                    <a:ext cx="236864" cy="464370"/>
                    <a:chOff x="837044" y="1754506"/>
                    <a:chExt cx="236864" cy="464370"/>
                  </a:xfrm>
                </p:grpSpPr>
                <p:pic>
                  <p:nvPicPr>
                    <p:cNvPr id="291" name="Picture 290" descr="A collage of many squares&#10;&#10;Description automatically generated">
                      <a:extLst>
                        <a:ext uri="{FF2B5EF4-FFF2-40B4-BE49-F238E27FC236}">
                          <a16:creationId xmlns:a16="http://schemas.microsoft.com/office/drawing/2014/main" id="{4DC4C8D9-F0F8-D5E0-0299-E62D64D8FEEF}"/>
                        </a:ext>
                      </a:extLst>
                    </p:cNvPr>
                    <p:cNvPicPr>
                      <a:picLocks noChangeAspect="1"/>
                    </p:cNvPicPr>
                    <p:nvPr/>
                  </p:nvPicPr>
                  <p:blipFill rotWithShape="1">
                    <a:blip r:embed="rId4"/>
                    <a:srcRect l="890" r="94739" b="95481"/>
                    <a:stretch/>
                  </p:blipFill>
                  <p:spPr>
                    <a:xfrm>
                      <a:off x="837044" y="1758041"/>
                      <a:ext cx="233069" cy="232694"/>
                    </a:xfrm>
                    <a:prstGeom prst="rect">
                      <a:avLst/>
                    </a:prstGeom>
                  </p:spPr>
                </p:pic>
                <p:pic>
                  <p:nvPicPr>
                    <p:cNvPr id="292" name="Picture 291" descr="A collage of many squares&#10;&#10;Description automatically generated">
                      <a:extLst>
                        <a:ext uri="{FF2B5EF4-FFF2-40B4-BE49-F238E27FC236}">
                          <a16:creationId xmlns:a16="http://schemas.microsoft.com/office/drawing/2014/main" id="{B5C6C832-1DE7-92CC-176F-D20E13E54564}"/>
                        </a:ext>
                      </a:extLst>
                    </p:cNvPr>
                    <p:cNvPicPr>
                      <a:picLocks noChangeAspect="1"/>
                    </p:cNvPicPr>
                    <p:nvPr/>
                  </p:nvPicPr>
                  <p:blipFill rotWithShape="1">
                    <a:blip r:embed="rId4"/>
                    <a:srcRect l="5127" r="90503" b="95481"/>
                    <a:stretch/>
                  </p:blipFill>
                  <p:spPr>
                    <a:xfrm>
                      <a:off x="840162" y="1986182"/>
                      <a:ext cx="233069" cy="232694"/>
                    </a:xfrm>
                    <a:prstGeom prst="rect">
                      <a:avLst/>
                    </a:prstGeom>
                  </p:spPr>
                </p:pic>
                <p:sp>
                  <p:nvSpPr>
                    <p:cNvPr id="293" name="Rectangle 292">
                      <a:extLst>
                        <a:ext uri="{FF2B5EF4-FFF2-40B4-BE49-F238E27FC236}">
                          <a16:creationId xmlns:a16="http://schemas.microsoft.com/office/drawing/2014/main" id="{53C82047-29B1-0490-D83E-3F66A8566D92}"/>
                        </a:ext>
                      </a:extLst>
                    </p:cNvPr>
                    <p:cNvSpPr/>
                    <p:nvPr/>
                  </p:nvSpPr>
                  <p:spPr>
                    <a:xfrm>
                      <a:off x="84084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053A23-8E38-E8CC-758D-DA04AD477050}"/>
                    </a:ext>
                  </a:extLst>
                </p:cNvPr>
                <p:cNvSpPr txBox="1"/>
                <p:nvPr/>
              </p:nvSpPr>
              <p:spPr>
                <a:xfrm>
                  <a:off x="2946941" y="1938060"/>
                  <a:ext cx="6102034" cy="321819"/>
                </a:xfrm>
                <a:prstGeom prst="rect">
                  <a:avLst/>
                </a:prstGeom>
                <a:noFill/>
              </p:spPr>
              <p:txBody>
                <a:bodyPr wrap="square">
                  <a:spAutoFit/>
                </a:bodyPr>
                <a:lstStyle/>
                <a:p>
                  <a:pPr algn="ctr"/>
                  <a:r>
                    <a:rPr lang="en-US" sz="1050" b="0" dirty="0">
                      <a:solidFill>
                        <a:srgbClr val="5F2A0F"/>
                      </a:solidFill>
                    </a:rPr>
                    <a:t>FGSM [10]: </a:t>
                  </a:r>
                  <a14:m>
                    <m:oMath xmlns:m="http://schemas.openxmlformats.org/officeDocument/2006/math">
                      <m:f>
                        <m:fPr>
                          <m:ctrlPr>
                            <a:rPr lang="en-US" sz="1050" b="0" i="1" smtClean="0">
                              <a:solidFill>
                                <a:srgbClr val="5F2A0F"/>
                              </a:solidFill>
                              <a:latin typeface="Cambria Math" panose="02040503050406030204" pitchFamily="18" charset="0"/>
                            </a:rPr>
                          </m:ctrlPr>
                        </m:fPr>
                        <m:num>
                          <m:r>
                            <a:rPr lang="en-US" sz="1050" b="0" i="0" smtClean="0">
                              <a:solidFill>
                                <a:srgbClr val="5F2A0F"/>
                              </a:solidFill>
                              <a:latin typeface="Cambria Math" panose="02040503050406030204" pitchFamily="18" charset="0"/>
                            </a:rPr>
                            <m:t>1</m:t>
                          </m:r>
                        </m:num>
                        <m:den>
                          <m:r>
                            <a:rPr lang="en-US" sz="1050" b="0" i="0" smtClean="0">
                              <a:solidFill>
                                <a:srgbClr val="5F2A0F"/>
                              </a:solidFill>
                              <a:latin typeface="Cambria Math" panose="02040503050406030204" pitchFamily="18" charset="0"/>
                            </a:rPr>
                            <m:t>255</m:t>
                          </m:r>
                        </m:den>
                      </m:f>
                      <m:r>
                        <a:rPr lang="en-US" sz="1050" b="0" i="0" smtClean="0">
                          <a:solidFill>
                            <a:srgbClr val="5F2A0F"/>
                          </a:solidFill>
                          <a:latin typeface="Cambria Math" panose="02040503050406030204" pitchFamily="18" charset="0"/>
                        </a:rPr>
                        <m:t>≤</m:t>
                      </m:r>
                      <m:r>
                        <a:rPr lang="en-US" sz="1050" b="0" i="1" smtClean="0">
                          <a:solidFill>
                            <a:srgbClr val="5F2A0F"/>
                          </a:solidFill>
                          <a:latin typeface="Cambria Math" panose="02040503050406030204" pitchFamily="18" charset="0"/>
                        </a:rPr>
                        <m:t>𝜖</m:t>
                      </m:r>
                      <m:r>
                        <a:rPr lang="en-US" sz="1050" b="0" i="1" smtClean="0">
                          <a:solidFill>
                            <a:srgbClr val="5F2A0F"/>
                          </a:solidFill>
                          <a:latin typeface="Cambria Math" panose="02040503050406030204" pitchFamily="18" charset="0"/>
                        </a:rPr>
                        <m:t>≤</m:t>
                      </m:r>
                      <m:f>
                        <m:fPr>
                          <m:ctrlPr>
                            <a:rPr lang="en-US" sz="1050" b="0" i="1" smtClean="0">
                              <a:solidFill>
                                <a:srgbClr val="5F2A0F"/>
                              </a:solidFill>
                              <a:latin typeface="Cambria Math" panose="02040503050406030204" pitchFamily="18" charset="0"/>
                            </a:rPr>
                          </m:ctrlPr>
                        </m:fPr>
                        <m:num>
                          <m:r>
                            <a:rPr lang="en-US" sz="1050" b="0" i="1" smtClean="0">
                              <a:solidFill>
                                <a:srgbClr val="5F2A0F"/>
                              </a:solidFill>
                              <a:latin typeface="Cambria Math" panose="02040503050406030204" pitchFamily="18" charset="0"/>
                            </a:rPr>
                            <m:t>244</m:t>
                          </m:r>
                        </m:num>
                        <m:den>
                          <m:r>
                            <a:rPr lang="en-US" sz="1050" b="0" i="1" smtClean="0">
                              <a:solidFill>
                                <a:srgbClr val="5F2A0F"/>
                              </a:solidFill>
                              <a:latin typeface="Cambria Math" panose="02040503050406030204" pitchFamily="18" charset="0"/>
                            </a:rPr>
                            <m:t>255</m:t>
                          </m:r>
                        </m:den>
                      </m:f>
                    </m:oMath>
                  </a14:m>
                  <a:endParaRPr lang="en-US" sz="1050" dirty="0"/>
                </a:p>
              </p:txBody>
            </p:sp>
          </mc:Choice>
          <mc:Fallback xmlns="">
            <p:sp>
              <p:nvSpPr>
                <p:cNvPr id="10" name="TextBox 9">
                  <a:extLst>
                    <a:ext uri="{FF2B5EF4-FFF2-40B4-BE49-F238E27FC236}">
                      <a16:creationId xmlns:a16="http://schemas.microsoft.com/office/drawing/2014/main" id="{03053A23-8E38-E8CC-758D-DA04AD477050}"/>
                    </a:ext>
                  </a:extLst>
                </p:cNvPr>
                <p:cNvSpPr txBox="1">
                  <a:spLocks noRot="1" noChangeAspect="1" noMove="1" noResize="1" noEditPoints="1" noAdjustHandles="1" noChangeArrowheads="1" noChangeShapeType="1" noTextEdit="1"/>
                </p:cNvSpPr>
                <p:nvPr/>
              </p:nvSpPr>
              <p:spPr>
                <a:xfrm>
                  <a:off x="2946941" y="1938060"/>
                  <a:ext cx="6102034" cy="321819"/>
                </a:xfrm>
                <a:prstGeom prst="rect">
                  <a:avLst/>
                </a:prstGeom>
                <a:blipFill>
                  <a:blip r:embed="rId5"/>
                  <a:stretch>
                    <a:fillRect/>
                  </a:stretch>
                </a:blipFill>
              </p:spPr>
              <p:txBody>
                <a:bodyPr/>
                <a:lstStyle/>
                <a:p>
                  <a:r>
                    <a:rPr lang="en-US">
                      <a:noFill/>
                    </a:rPr>
                    <a:t> </a:t>
                  </a:r>
                </a:p>
              </p:txBody>
            </p:sp>
          </mc:Fallback>
        </mc:AlternateContent>
        <p:sp>
          <p:nvSpPr>
            <p:cNvPr id="11" name="Up-Down Arrow 10">
              <a:extLst>
                <a:ext uri="{FF2B5EF4-FFF2-40B4-BE49-F238E27FC236}">
                  <a16:creationId xmlns:a16="http://schemas.microsoft.com/office/drawing/2014/main" id="{A7E665D8-59AC-41D9-D2B6-AD3DE941BD00}"/>
                </a:ext>
              </a:extLst>
            </p:cNvPr>
            <p:cNvSpPr/>
            <p:nvPr/>
          </p:nvSpPr>
          <p:spPr>
            <a:xfrm rot="5400000">
              <a:off x="6051377" y="123348"/>
              <a:ext cx="89246" cy="4448916"/>
            </a:xfrm>
            <a:prstGeom prst="upDownArrow">
              <a:avLst/>
            </a:prstGeom>
            <a:solidFill>
              <a:srgbClr val="F9B80C"/>
            </a:solidFill>
            <a:ln w="635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 Placeholder 2">
            <a:extLst>
              <a:ext uri="{FF2B5EF4-FFF2-40B4-BE49-F238E27FC236}">
                <a16:creationId xmlns:a16="http://schemas.microsoft.com/office/drawing/2014/main" id="{D8CAF5C6-5A42-DBCA-C42D-65F7CB69C97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75595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alpha val="10000"/>
                  </a:srgbClr>
                </a:solidFill>
                <a:latin typeface="Calibri"/>
                <a:cs typeface="Calibri"/>
              </a:rPr>
              <a:t>Introduction</a:t>
            </a:r>
          </a:p>
          <a:p>
            <a:pPr marL="622300" indent="-571500">
              <a:buFont typeface="+mj-lt"/>
              <a:buAutoNum type="romanUcPeriod"/>
            </a:pPr>
            <a:r>
              <a:rPr lang="en-US" dirty="0">
                <a:solidFill>
                  <a:srgbClr val="5F2A0F">
                    <a:alpha val="10000"/>
                  </a:srgbClr>
                </a:solidFill>
                <a:latin typeface="Calibri"/>
                <a:cs typeface="Calibri"/>
              </a:rPr>
              <a:t>Related Work</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Our Work: </a:t>
            </a:r>
            <a:r>
              <a:rPr lang="en-US" dirty="0" err="1">
                <a:solidFill>
                  <a:srgbClr val="5F2A0F">
                    <a:alpha val="10000"/>
                  </a:srgbClr>
                </a:solidFill>
                <a:latin typeface="Calibri" panose="020F0502020204030204" pitchFamily="34" charset="0"/>
                <a:cs typeface="Calibri" panose="020F0502020204030204" pitchFamily="34" charset="0"/>
              </a:rPr>
              <a:t>Adversarially</a:t>
            </a:r>
            <a:r>
              <a:rPr lang="en-US" dirty="0">
                <a:solidFill>
                  <a:srgbClr val="5F2A0F">
                    <a:alpha val="10000"/>
                  </a:srgbClr>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sz="2400" dirty="0">
                <a:solidFill>
                  <a:srgbClr val="5F2A0F"/>
                </a:solidFill>
                <a:latin typeface="Calibri"/>
                <a:cs typeface="Calibri"/>
              </a:rPr>
              <a:t>Results and Baselines</a:t>
            </a:r>
            <a:endParaRPr lang="en-US" sz="2400"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alpha val="10000"/>
                  </a:srgbClr>
                </a:solidFill>
                <a:latin typeface="Calibri"/>
                <a:cs typeface="Calibri"/>
              </a:rPr>
              <a:t>Evaluation Against Common Corruptions</a:t>
            </a:r>
          </a:p>
          <a:p>
            <a:pPr marL="1079500" lvl="1" indent="-571500">
              <a:buFont typeface="+mj-lt"/>
              <a:buAutoNum type="arabicPeriod"/>
            </a:pPr>
            <a:r>
              <a:rPr lang="en-US" dirty="0">
                <a:solidFill>
                  <a:srgbClr val="C58D01">
                    <a:alpha val="10000"/>
                  </a:srgbClr>
                </a:solidFill>
                <a:latin typeface="Calibri"/>
                <a:cs typeface="Calibri"/>
              </a:rPr>
              <a:t>Evaluation Against Common Adversarial Attacks</a:t>
            </a:r>
          </a:p>
          <a:p>
            <a:pPr marL="1079500" lvl="1" indent="-571500">
              <a:buFont typeface="+mj-lt"/>
              <a:buAutoNum type="arabicPeriod"/>
            </a:pPr>
            <a:r>
              <a:rPr lang="en-US" dirty="0">
                <a:solidFill>
                  <a:srgbClr val="C58D01"/>
                </a:solidFill>
                <a:latin typeface="Calibri"/>
                <a:cs typeface="Calibri"/>
              </a:rPr>
              <a:t>t-SNE Visualization of Latent Features Distributions in CL</a:t>
            </a:r>
          </a:p>
          <a:p>
            <a:pPr marL="1079500" lvl="1" indent="-571500">
              <a:buFont typeface="+mj-lt"/>
              <a:buAutoNum type="arabicPeriod"/>
            </a:pPr>
            <a:r>
              <a:rPr lang="en-US" dirty="0">
                <a:solidFill>
                  <a:srgbClr val="C58D01">
                    <a:alpha val="10000"/>
                  </a:srgbClr>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alpha val="10000"/>
                  </a:srgbClr>
                </a:solidFill>
                <a:latin typeface="Calibri"/>
                <a:cs typeface="Calibri"/>
              </a:rPr>
              <a:t>Visualization of CL Model’s Features in Input Space</a:t>
            </a:r>
          </a:p>
          <a:p>
            <a:pPr marL="622300" indent="-571500">
              <a:buFont typeface="+mj-lt"/>
              <a:buAutoNum type="romanUcPeriod"/>
            </a:pPr>
            <a:r>
              <a:rPr lang="en-US" dirty="0">
                <a:solidFill>
                  <a:srgbClr val="5F2A0F">
                    <a:alpha val="10000"/>
                  </a:srgbClr>
                </a:solidFill>
                <a:latin typeface="Calibri"/>
                <a:cs typeface="Calibri"/>
              </a:rPr>
              <a:t>Conclusion</a:t>
            </a:r>
          </a:p>
        </p:txBody>
      </p:sp>
      <p:sp>
        <p:nvSpPr>
          <p:cNvPr id="4" name="Text Placeholder 2">
            <a:extLst>
              <a:ext uri="{FF2B5EF4-FFF2-40B4-BE49-F238E27FC236}">
                <a16:creationId xmlns:a16="http://schemas.microsoft.com/office/drawing/2014/main" id="{C87A3551-F55E-E0A7-3E36-26E3435CF2E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828585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0" name="Picture 49" descr="A collage of red and blue dots&#10;&#10;Description automatically generated">
            <a:extLst>
              <a:ext uri="{FF2B5EF4-FFF2-40B4-BE49-F238E27FC236}">
                <a16:creationId xmlns:a16="http://schemas.microsoft.com/office/drawing/2014/main" id="{08BDF924-16E9-0E78-59E1-BCC8B0FC95F2}"/>
              </a:ext>
            </a:extLst>
          </p:cNvPr>
          <p:cNvPicPr>
            <a:picLocks noChangeAspect="1"/>
          </p:cNvPicPr>
          <p:nvPr/>
        </p:nvPicPr>
        <p:blipFill rotWithShape="1">
          <a:blip r:embed="rId3"/>
          <a:srcRect t="26873" r="98348" b="51374"/>
          <a:stretch/>
        </p:blipFill>
        <p:spPr>
          <a:xfrm>
            <a:off x="997757" y="3553789"/>
            <a:ext cx="208982" cy="1118714"/>
          </a:xfrm>
          <a:prstGeom prst="rect">
            <a:avLst/>
          </a:prstGeom>
        </p:spPr>
      </p:pic>
      <p:pic>
        <p:nvPicPr>
          <p:cNvPr id="49" name="Picture 48" descr="A collage of red and blue dots&#10;&#10;Description automatically generated">
            <a:extLst>
              <a:ext uri="{FF2B5EF4-FFF2-40B4-BE49-F238E27FC236}">
                <a16:creationId xmlns:a16="http://schemas.microsoft.com/office/drawing/2014/main" id="{FF369D2B-8C4D-B51E-FB74-C3D6BC51876D}"/>
              </a:ext>
            </a:extLst>
          </p:cNvPr>
          <p:cNvPicPr>
            <a:picLocks noChangeAspect="1"/>
          </p:cNvPicPr>
          <p:nvPr/>
        </p:nvPicPr>
        <p:blipFill rotWithShape="1">
          <a:blip r:embed="rId3"/>
          <a:srcRect t="4003" r="98348" b="77937"/>
          <a:stretch/>
        </p:blipFill>
        <p:spPr>
          <a:xfrm>
            <a:off x="997757" y="2540811"/>
            <a:ext cx="208982" cy="988633"/>
          </a:xfrm>
          <a:prstGeom prst="rect">
            <a:avLst/>
          </a:prstGeom>
        </p:spPr>
      </p:pic>
      <p:pic>
        <p:nvPicPr>
          <p:cNvPr id="51" name="Picture 50" descr="A collage of red and blue dots&#10;&#10;Description automatically generated">
            <a:extLst>
              <a:ext uri="{FF2B5EF4-FFF2-40B4-BE49-F238E27FC236}">
                <a16:creationId xmlns:a16="http://schemas.microsoft.com/office/drawing/2014/main" id="{15770EBF-5C1C-4A0F-F96E-CBBC03184763}"/>
              </a:ext>
            </a:extLst>
          </p:cNvPr>
          <p:cNvPicPr>
            <a:picLocks noChangeAspect="1"/>
          </p:cNvPicPr>
          <p:nvPr/>
        </p:nvPicPr>
        <p:blipFill rotWithShape="1">
          <a:blip r:embed="rId3"/>
          <a:srcRect t="57044" r="98348" b="30491"/>
          <a:stretch/>
        </p:blipFill>
        <p:spPr>
          <a:xfrm>
            <a:off x="997757" y="4853279"/>
            <a:ext cx="208982" cy="682351"/>
          </a:xfrm>
          <a:prstGeom prst="rect">
            <a:avLst/>
          </a:prstGeom>
        </p:spPr>
      </p:pic>
      <p:pic>
        <p:nvPicPr>
          <p:cNvPr id="52" name="Picture 51" descr="A collage of red and blue dots&#10;&#10;Description automatically generated">
            <a:extLst>
              <a:ext uri="{FF2B5EF4-FFF2-40B4-BE49-F238E27FC236}">
                <a16:creationId xmlns:a16="http://schemas.microsoft.com/office/drawing/2014/main" id="{3D64909F-6F74-A793-3B00-02D34F016AFC}"/>
              </a:ext>
            </a:extLst>
          </p:cNvPr>
          <p:cNvPicPr>
            <a:picLocks noChangeAspect="1"/>
          </p:cNvPicPr>
          <p:nvPr/>
        </p:nvPicPr>
        <p:blipFill rotWithShape="1">
          <a:blip r:embed="rId3"/>
          <a:srcRect t="81760" r="98348" b="7932"/>
          <a:stretch/>
        </p:blipFill>
        <p:spPr>
          <a:xfrm>
            <a:off x="997757" y="5920333"/>
            <a:ext cx="208982" cy="564290"/>
          </a:xfrm>
          <a:prstGeom prst="rect">
            <a:avLst/>
          </a:prstGeom>
        </p:spPr>
      </p:pic>
      <p:pic>
        <p:nvPicPr>
          <p:cNvPr id="3" name="Picture 2" descr="A collage of red and blue dots&#10;&#10;Description automatically generated">
            <a:extLst>
              <a:ext uri="{FF2B5EF4-FFF2-40B4-BE49-F238E27FC236}">
                <a16:creationId xmlns:a16="http://schemas.microsoft.com/office/drawing/2014/main" id="{484EB039-E4AC-1C52-6EB1-74A87519DD55}"/>
              </a:ext>
            </a:extLst>
          </p:cNvPr>
          <p:cNvPicPr>
            <a:picLocks noChangeAspect="1"/>
          </p:cNvPicPr>
          <p:nvPr/>
        </p:nvPicPr>
        <p:blipFill rotWithShape="1">
          <a:blip r:embed="rId3"/>
          <a:srcRect l="1537"/>
          <a:stretch/>
        </p:blipFill>
        <p:spPr>
          <a:xfrm>
            <a:off x="1168230" y="2483471"/>
            <a:ext cx="9799093" cy="4307027"/>
          </a:xfrm>
          <a:prstGeom prst="rect">
            <a:avLst/>
          </a:prstGeom>
        </p:spPr>
      </p:pic>
      <p:grpSp>
        <p:nvGrpSpPr>
          <p:cNvPr id="21" name="Group 20">
            <a:extLst>
              <a:ext uri="{FF2B5EF4-FFF2-40B4-BE49-F238E27FC236}">
                <a16:creationId xmlns:a16="http://schemas.microsoft.com/office/drawing/2014/main" id="{32A3DF3A-11B4-AB50-AC60-B7D50BB5F35F}"/>
              </a:ext>
            </a:extLst>
          </p:cNvPr>
          <p:cNvGrpSpPr/>
          <p:nvPr/>
        </p:nvGrpSpPr>
        <p:grpSpPr>
          <a:xfrm>
            <a:off x="945572" y="2035135"/>
            <a:ext cx="10078197" cy="471052"/>
            <a:chOff x="1028743" y="6762942"/>
            <a:chExt cx="7714015" cy="360550"/>
          </a:xfrm>
        </p:grpSpPr>
        <p:pic>
          <p:nvPicPr>
            <p:cNvPr id="11" name="Picture 10" descr="A red dot diagram on a white background&#10;&#10;Description automatically generated">
              <a:extLst>
                <a:ext uri="{FF2B5EF4-FFF2-40B4-BE49-F238E27FC236}">
                  <a16:creationId xmlns:a16="http://schemas.microsoft.com/office/drawing/2014/main" id="{753C8477-2955-AB97-1CC5-941E6B4E2890}"/>
                </a:ext>
              </a:extLst>
            </p:cNvPr>
            <p:cNvPicPr>
              <a:picLocks noChangeAspect="1"/>
            </p:cNvPicPr>
            <p:nvPr/>
          </p:nvPicPr>
          <p:blipFill rotWithShape="1">
            <a:blip r:embed="rId4"/>
            <a:srcRect l="398" t="93802" r="353" b="1282"/>
            <a:stretch/>
          </p:blipFill>
          <p:spPr>
            <a:xfrm>
              <a:off x="1028743" y="6762942"/>
              <a:ext cx="7714015" cy="177019"/>
            </a:xfrm>
            <a:prstGeom prst="rect">
              <a:avLst/>
            </a:prstGeom>
          </p:spPr>
        </p:pic>
        <p:pic>
          <p:nvPicPr>
            <p:cNvPr id="20" name="Picture 19" descr="A blue dotted map of the world&#10;&#10;Description automatically generated with medium confidence">
              <a:extLst>
                <a:ext uri="{FF2B5EF4-FFF2-40B4-BE49-F238E27FC236}">
                  <a16:creationId xmlns:a16="http://schemas.microsoft.com/office/drawing/2014/main" id="{24BAC181-AE7B-8A77-566E-E28092E94B34}"/>
                </a:ext>
              </a:extLst>
            </p:cNvPr>
            <p:cNvPicPr>
              <a:picLocks noChangeAspect="1"/>
            </p:cNvPicPr>
            <p:nvPr/>
          </p:nvPicPr>
          <p:blipFill rotWithShape="1">
            <a:blip r:embed="rId5"/>
            <a:srcRect l="398" t="93746" r="353" b="1277"/>
            <a:stretch/>
          </p:blipFill>
          <p:spPr>
            <a:xfrm>
              <a:off x="1028743" y="6924057"/>
              <a:ext cx="7714015" cy="199435"/>
            </a:xfrm>
            <a:prstGeom prst="rect">
              <a:avLst/>
            </a:prstGeom>
          </p:spPr>
        </p:pic>
      </p:grpSp>
      <p:sp>
        <p:nvSpPr>
          <p:cNvPr id="6" name="Rectangle 5">
            <a:extLst>
              <a:ext uri="{FF2B5EF4-FFF2-40B4-BE49-F238E27FC236}">
                <a16:creationId xmlns:a16="http://schemas.microsoft.com/office/drawing/2014/main" id="{22185F34-844C-1AB8-F8A4-73887E07B12C}"/>
              </a:ext>
            </a:extLst>
          </p:cNvPr>
          <p:cNvSpPr/>
          <p:nvPr/>
        </p:nvSpPr>
        <p:spPr>
          <a:xfrm>
            <a:off x="1008523" y="2483471"/>
            <a:ext cx="9952053" cy="1104239"/>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22B016-638D-A572-9BFF-014C92831D5E}"/>
              </a:ext>
            </a:extLst>
          </p:cNvPr>
          <p:cNvSpPr/>
          <p:nvPr/>
        </p:nvSpPr>
        <p:spPr>
          <a:xfrm>
            <a:off x="1008523" y="4632270"/>
            <a:ext cx="9952053" cy="10576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8E5451-145D-A976-C8E7-C525CB31EF7A}"/>
              </a:ext>
            </a:extLst>
          </p:cNvPr>
          <p:cNvSpPr/>
          <p:nvPr/>
        </p:nvSpPr>
        <p:spPr>
          <a:xfrm>
            <a:off x="1008523" y="5716405"/>
            <a:ext cx="9952053" cy="1104239"/>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056FB7CD-81E9-7C1F-D70D-359E2A34B4C2}"/>
              </a:ext>
            </a:extLst>
          </p:cNvPr>
          <p:cNvSpPr/>
          <p:nvPr/>
        </p:nvSpPr>
        <p:spPr>
          <a:xfrm>
            <a:off x="997757" y="1660028"/>
            <a:ext cx="9952053" cy="432941"/>
          </a:xfrm>
          <a:prstGeom prst="rightArrow">
            <a:avLst/>
          </a:prstGeom>
          <a:solidFill>
            <a:srgbClr val="FEB80B"/>
          </a:solidFill>
          <a:ln w="635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5F2A0F"/>
                </a:solidFill>
              </a:rPr>
              <a:t>Class-Incremental data stream</a:t>
            </a:r>
          </a:p>
        </p:txBody>
      </p:sp>
      <p:sp>
        <p:nvSpPr>
          <p:cNvPr id="47" name="Rectangle 46">
            <a:extLst>
              <a:ext uri="{FF2B5EF4-FFF2-40B4-BE49-F238E27FC236}">
                <a16:creationId xmlns:a16="http://schemas.microsoft.com/office/drawing/2014/main" id="{A610D6E5-B0A6-B5AA-9D64-5DAA3999D0FB}"/>
              </a:ext>
            </a:extLst>
          </p:cNvPr>
          <p:cNvSpPr/>
          <p:nvPr/>
        </p:nvSpPr>
        <p:spPr>
          <a:xfrm>
            <a:off x="1008523" y="3585594"/>
            <a:ext cx="9952053" cy="1022331"/>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Google Shape;162;g22b542f3695_0_0">
            <a:extLst>
              <a:ext uri="{FF2B5EF4-FFF2-40B4-BE49-F238E27FC236}">
                <a16:creationId xmlns:a16="http://schemas.microsoft.com/office/drawing/2014/main" id="{340BA262-C1A9-8335-2C39-96795E7489E8}"/>
              </a:ext>
            </a:extLst>
          </p:cNvPr>
          <p:cNvSpPr txBox="1">
            <a:spLocks noGrp="1"/>
          </p:cNvSpPr>
          <p:nvPr>
            <p:ph type="title"/>
          </p:nvPr>
        </p:nvSpPr>
        <p:spPr>
          <a:xfrm>
            <a:off x="609600" y="276808"/>
            <a:ext cx="10748790" cy="1066800"/>
          </a:xfrm>
          <a:prstGeom prst="rect">
            <a:avLst/>
          </a:prstGeom>
          <a:noFill/>
          <a:ln>
            <a:noFill/>
          </a:ln>
        </p:spPr>
        <p:txBody>
          <a:bodyPr spcFirstLastPara="1" wrap="square" lIns="91425" tIns="45700" rIns="91425" bIns="45700" anchor="ctr" anchorCtr="0">
            <a:noAutofit/>
          </a:bodyPr>
          <a:lstStyle/>
          <a:p>
            <a:pPr lvl="0"/>
            <a:r>
              <a:rPr lang="en-US" sz="3600">
                <a:solidFill>
                  <a:srgbClr val="5F2A0F"/>
                </a:solidFill>
                <a:latin typeface="Calibri" panose="020F0502020204030204" pitchFamily="34" charset="0"/>
                <a:cs typeface="Calibri" panose="020F0502020204030204" pitchFamily="34" charset="0"/>
              </a:rPr>
              <a:t>t-SNE Visualization of Latent Feature Distributions in CL</a:t>
            </a:r>
            <a:endParaRPr sz="3600">
              <a:latin typeface="Calibri" panose="020F0502020204030204" pitchFamily="34" charset="0"/>
              <a:cs typeface="Calibri" panose="020F0502020204030204" pitchFamily="34" charset="0"/>
            </a:endParaRPr>
          </a:p>
        </p:txBody>
      </p:sp>
      <p:sp>
        <p:nvSpPr>
          <p:cNvPr id="154" name="Google Shape;554;g22b5a1f32dd_1_1311">
            <a:extLst>
              <a:ext uri="{FF2B5EF4-FFF2-40B4-BE49-F238E27FC236}">
                <a16:creationId xmlns:a16="http://schemas.microsoft.com/office/drawing/2014/main" id="{CC725293-75A1-958F-F3EE-B0FF75465883}"/>
              </a:ext>
            </a:extLst>
          </p:cNvPr>
          <p:cNvSpPr txBox="1">
            <a:spLocks noGrp="1"/>
          </p:cNvSpPr>
          <p:nvPr>
            <p:ph type="body" idx="1"/>
          </p:nvPr>
        </p:nvSpPr>
        <p:spPr>
          <a:xfrm>
            <a:off x="367789" y="960101"/>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a:solidFill>
                  <a:srgbClr val="5F2A0F"/>
                </a:solidFill>
                <a:latin typeface="Calibri" panose="020F0502020204030204" pitchFamily="34" charset="0"/>
                <a:cs typeface="Calibri" panose="020F0502020204030204" pitchFamily="34" charset="0"/>
              </a:rPr>
              <a:t>We utilized t-SNE to visualize the distributions of latent features at the logit layer of the CL models [23] using </a:t>
            </a:r>
            <a:r>
              <a:rPr lang="en-US" sz="2400" err="1">
                <a:solidFill>
                  <a:srgbClr val="5F2A0F"/>
                </a:solidFill>
                <a:latin typeface="Calibri" panose="020F0502020204030204" pitchFamily="34" charset="0"/>
                <a:cs typeface="Calibri" panose="020F0502020204030204" pitchFamily="34" charset="0"/>
              </a:rPr>
              <a:t>adversarially</a:t>
            </a:r>
            <a:r>
              <a:rPr lang="en-US" sz="2400">
                <a:solidFill>
                  <a:srgbClr val="5F2A0F"/>
                </a:solidFill>
                <a:latin typeface="Calibri" panose="020F0502020204030204" pitchFamily="34" charset="0"/>
                <a:cs typeface="Calibri" panose="020F0502020204030204" pitchFamily="34" charset="0"/>
              </a:rPr>
              <a:t> perturbed CIFAR10 dataset [6]. </a:t>
            </a:r>
          </a:p>
        </p:txBody>
      </p:sp>
      <p:grpSp>
        <p:nvGrpSpPr>
          <p:cNvPr id="10" name="Group 9">
            <a:extLst>
              <a:ext uri="{FF2B5EF4-FFF2-40B4-BE49-F238E27FC236}">
                <a16:creationId xmlns:a16="http://schemas.microsoft.com/office/drawing/2014/main" id="{C42EEA5C-0C46-9E4D-3330-BB3B2F05855E}"/>
              </a:ext>
            </a:extLst>
          </p:cNvPr>
          <p:cNvGrpSpPr/>
          <p:nvPr/>
        </p:nvGrpSpPr>
        <p:grpSpPr>
          <a:xfrm>
            <a:off x="2548982" y="2636731"/>
            <a:ext cx="8318927" cy="821130"/>
            <a:chOff x="2548982" y="2541731"/>
            <a:chExt cx="8318927" cy="821130"/>
          </a:xfrm>
        </p:grpSpPr>
        <p:cxnSp>
          <p:nvCxnSpPr>
            <p:cNvPr id="134" name="Straight Connector 133">
              <a:extLst>
                <a:ext uri="{FF2B5EF4-FFF2-40B4-BE49-F238E27FC236}">
                  <a16:creationId xmlns:a16="http://schemas.microsoft.com/office/drawing/2014/main" id="{B274DBD7-FA12-5CF3-137A-BEE11A3EBC48}"/>
                </a:ext>
              </a:extLst>
            </p:cNvPr>
            <p:cNvCxnSpPr>
              <a:cxnSpLocks/>
            </p:cNvCxnSpPr>
            <p:nvPr/>
          </p:nvCxnSpPr>
          <p:spPr>
            <a:xfrm flipH="1">
              <a:off x="2952229" y="2541731"/>
              <a:ext cx="121882" cy="808971"/>
            </a:xfrm>
            <a:prstGeom prst="line">
              <a:avLst/>
            </a:prstGeom>
            <a:ln w="22225">
              <a:solidFill>
                <a:srgbClr val="0D8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7972158-BA72-FEF3-44DD-0F6552DF2E22}"/>
                </a:ext>
              </a:extLst>
            </p:cNvPr>
            <p:cNvCxnSpPr>
              <a:cxnSpLocks/>
            </p:cNvCxnSpPr>
            <p:nvPr/>
          </p:nvCxnSpPr>
          <p:spPr>
            <a:xfrm flipH="1">
              <a:off x="10336657" y="2541731"/>
              <a:ext cx="30044" cy="808971"/>
            </a:xfrm>
            <a:prstGeom prst="line">
              <a:avLst/>
            </a:prstGeom>
            <a:ln w="22225">
              <a:solidFill>
                <a:srgbClr val="0D8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F9F05E3-BC22-2CC5-FA97-77F63479AA0D}"/>
                </a:ext>
              </a:extLst>
            </p:cNvPr>
            <p:cNvSpPr/>
            <p:nvPr/>
          </p:nvSpPr>
          <p:spPr>
            <a:xfrm>
              <a:off x="2548982" y="2547111"/>
              <a:ext cx="963059" cy="815750"/>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84933D-46B0-45DB-3895-BBB3BF58103F}"/>
                </a:ext>
              </a:extLst>
            </p:cNvPr>
            <p:cNvSpPr/>
            <p:nvPr/>
          </p:nvSpPr>
          <p:spPr>
            <a:xfrm>
              <a:off x="9904850" y="2547111"/>
              <a:ext cx="963059" cy="815750"/>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CD2DE7-45A6-78D8-BC0C-A6523E85700A}"/>
              </a:ext>
            </a:extLst>
          </p:cNvPr>
          <p:cNvGrpSpPr/>
          <p:nvPr/>
        </p:nvGrpSpPr>
        <p:grpSpPr>
          <a:xfrm>
            <a:off x="9729926" y="2273798"/>
            <a:ext cx="1500063" cy="4546846"/>
            <a:chOff x="9729926" y="2273798"/>
            <a:chExt cx="1500063" cy="4546846"/>
          </a:xfrm>
        </p:grpSpPr>
        <p:sp>
          <p:nvSpPr>
            <p:cNvPr id="23" name="Rectangle 22">
              <a:extLst>
                <a:ext uri="{FF2B5EF4-FFF2-40B4-BE49-F238E27FC236}">
                  <a16:creationId xmlns:a16="http://schemas.microsoft.com/office/drawing/2014/main" id="{83ABE9CD-1833-0B4D-0A93-C1261F5A46F5}"/>
                </a:ext>
              </a:extLst>
            </p:cNvPr>
            <p:cNvSpPr/>
            <p:nvPr/>
          </p:nvSpPr>
          <p:spPr>
            <a:xfrm>
              <a:off x="9729926" y="2468076"/>
              <a:ext cx="1237398" cy="43525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E93F680C-3ADB-1A22-0ACD-139624D48112}"/>
                </a:ext>
              </a:extLst>
            </p:cNvPr>
            <p:cNvSpPr/>
            <p:nvPr/>
          </p:nvSpPr>
          <p:spPr>
            <a:xfrm rot="2700000">
              <a:off x="11003455" y="2213793"/>
              <a:ext cx="166530" cy="286539"/>
            </a:xfrm>
            <a:prstGeom prst="downArrow">
              <a:avLst/>
            </a:prstGeom>
            <a:solidFill>
              <a:srgbClr val="FF0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54AECC50-5790-DD27-76E7-A99D531C0E37}"/>
              </a:ext>
            </a:extLst>
          </p:cNvPr>
          <p:cNvGrpSpPr/>
          <p:nvPr/>
        </p:nvGrpSpPr>
        <p:grpSpPr>
          <a:xfrm>
            <a:off x="2548983" y="5815020"/>
            <a:ext cx="8318926" cy="821503"/>
            <a:chOff x="2548983" y="5815020"/>
            <a:chExt cx="8318926" cy="821503"/>
          </a:xfrm>
        </p:grpSpPr>
        <p:sp>
          <p:nvSpPr>
            <p:cNvPr id="16" name="Rectangle 15">
              <a:extLst>
                <a:ext uri="{FF2B5EF4-FFF2-40B4-BE49-F238E27FC236}">
                  <a16:creationId xmlns:a16="http://schemas.microsoft.com/office/drawing/2014/main" id="{8C011711-55EB-6B52-6499-DCCC7DDE8BB4}"/>
                </a:ext>
              </a:extLst>
            </p:cNvPr>
            <p:cNvSpPr/>
            <p:nvPr/>
          </p:nvSpPr>
          <p:spPr>
            <a:xfrm>
              <a:off x="2548983" y="5822513"/>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D456B7-AE3E-4866-0411-9CF6DA1F1929}"/>
                </a:ext>
              </a:extLst>
            </p:cNvPr>
            <p:cNvSpPr/>
            <p:nvPr/>
          </p:nvSpPr>
          <p:spPr>
            <a:xfrm>
              <a:off x="7451271" y="5822512"/>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12CDA-2424-207B-C2C5-DB66E120918C}"/>
                </a:ext>
              </a:extLst>
            </p:cNvPr>
            <p:cNvSpPr/>
            <p:nvPr/>
          </p:nvSpPr>
          <p:spPr>
            <a:xfrm>
              <a:off x="9904850" y="5822511"/>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7A185B3-AE8C-A8B4-970D-B7385FF94DF2}"/>
                </a:ext>
              </a:extLst>
            </p:cNvPr>
            <p:cNvSpPr/>
            <p:nvPr/>
          </p:nvSpPr>
          <p:spPr>
            <a:xfrm rot="9000000">
              <a:off x="9937421" y="6132454"/>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CBE0E45-D2C5-9830-4F00-003332EABFD1}"/>
                </a:ext>
              </a:extLst>
            </p:cNvPr>
            <p:cNvSpPr/>
            <p:nvPr/>
          </p:nvSpPr>
          <p:spPr>
            <a:xfrm rot="9000000">
              <a:off x="6250921" y="6132453"/>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D47F0B-3B4B-2F37-CE8D-AE9B28B3A86D}"/>
                </a:ext>
              </a:extLst>
            </p:cNvPr>
            <p:cNvSpPr/>
            <p:nvPr/>
          </p:nvSpPr>
          <p:spPr>
            <a:xfrm>
              <a:off x="6220678" y="5815020"/>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82076FE-9C21-89C6-77EB-843485CCD8FF}"/>
              </a:ext>
            </a:extLst>
          </p:cNvPr>
          <p:cNvGrpSpPr/>
          <p:nvPr/>
        </p:nvGrpSpPr>
        <p:grpSpPr>
          <a:xfrm>
            <a:off x="1330450" y="4756411"/>
            <a:ext cx="5857043" cy="817928"/>
            <a:chOff x="1330450" y="4756411"/>
            <a:chExt cx="5857043" cy="817928"/>
          </a:xfrm>
        </p:grpSpPr>
        <p:sp>
          <p:nvSpPr>
            <p:cNvPr id="12" name="Rectangle 11">
              <a:extLst>
                <a:ext uri="{FF2B5EF4-FFF2-40B4-BE49-F238E27FC236}">
                  <a16:creationId xmlns:a16="http://schemas.microsoft.com/office/drawing/2014/main" id="{A95AA780-620C-3596-5E58-01802A094030}"/>
                </a:ext>
              </a:extLst>
            </p:cNvPr>
            <p:cNvSpPr/>
            <p:nvPr/>
          </p:nvSpPr>
          <p:spPr>
            <a:xfrm>
              <a:off x="1330450" y="4758589"/>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30F12D-1883-B656-F9B9-9EE5C4F3F4B1}"/>
                </a:ext>
              </a:extLst>
            </p:cNvPr>
            <p:cNvSpPr/>
            <p:nvPr/>
          </p:nvSpPr>
          <p:spPr>
            <a:xfrm>
              <a:off x="2548983" y="4756411"/>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435058-079D-169A-734A-66C5A533AB88}"/>
                </a:ext>
              </a:extLst>
            </p:cNvPr>
            <p:cNvSpPr/>
            <p:nvPr/>
          </p:nvSpPr>
          <p:spPr>
            <a:xfrm>
              <a:off x="3777442" y="4758465"/>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9C6113-3284-FB49-9A4C-E57C41570995}"/>
                </a:ext>
              </a:extLst>
            </p:cNvPr>
            <p:cNvSpPr/>
            <p:nvPr/>
          </p:nvSpPr>
          <p:spPr>
            <a:xfrm>
              <a:off x="6224434" y="4756411"/>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D1BE4D-477A-4C36-0961-1D5BB0CAAD8F}"/>
                </a:ext>
              </a:extLst>
            </p:cNvPr>
            <p:cNvSpPr txBox="1"/>
            <p:nvPr/>
          </p:nvSpPr>
          <p:spPr>
            <a:xfrm>
              <a:off x="2548982" y="493908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Distributional </a:t>
              </a:r>
            </a:p>
            <a:p>
              <a:pPr algn="ctr"/>
              <a:r>
                <a:rPr lang="en-US" sz="1050" b="1">
                  <a:solidFill>
                    <a:schemeClr val="tx1"/>
                  </a:solidFill>
                  <a:latin typeface="Calibri" panose="020F0502020204030204" pitchFamily="34" charset="0"/>
                  <a:cs typeface="Calibri" panose="020F0502020204030204" pitchFamily="34" charset="0"/>
                </a:rPr>
                <a:t>shift</a:t>
              </a:r>
            </a:p>
          </p:txBody>
        </p:sp>
        <p:sp>
          <p:nvSpPr>
            <p:cNvPr id="5" name="TextBox 4">
              <a:extLst>
                <a:ext uri="{FF2B5EF4-FFF2-40B4-BE49-F238E27FC236}">
                  <a16:creationId xmlns:a16="http://schemas.microsoft.com/office/drawing/2014/main" id="{103909D4-5D1A-F88F-269F-B4136D1CEACC}"/>
                </a:ext>
              </a:extLst>
            </p:cNvPr>
            <p:cNvSpPr txBox="1"/>
            <p:nvPr/>
          </p:nvSpPr>
          <p:spPr>
            <a:xfrm>
              <a:off x="3788207" y="493908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Distributional </a:t>
              </a:r>
            </a:p>
            <a:p>
              <a:pPr algn="ctr"/>
              <a:r>
                <a:rPr lang="en-US" sz="1050" b="1">
                  <a:solidFill>
                    <a:schemeClr val="tx1"/>
                  </a:solidFill>
                  <a:latin typeface="Calibri" panose="020F0502020204030204" pitchFamily="34" charset="0"/>
                  <a:cs typeface="Calibri" panose="020F0502020204030204" pitchFamily="34" charset="0"/>
                </a:rPr>
                <a:t>shift</a:t>
              </a:r>
            </a:p>
          </p:txBody>
        </p:sp>
      </p:grpSp>
      <p:grpSp>
        <p:nvGrpSpPr>
          <p:cNvPr id="34" name="Group 33">
            <a:extLst>
              <a:ext uri="{FF2B5EF4-FFF2-40B4-BE49-F238E27FC236}">
                <a16:creationId xmlns:a16="http://schemas.microsoft.com/office/drawing/2014/main" id="{169EDAD2-87C6-5BB9-F6C5-EDCC6C10443D}"/>
              </a:ext>
            </a:extLst>
          </p:cNvPr>
          <p:cNvGrpSpPr/>
          <p:nvPr/>
        </p:nvGrpSpPr>
        <p:grpSpPr>
          <a:xfrm>
            <a:off x="2548982" y="3641910"/>
            <a:ext cx="8310647" cy="923095"/>
            <a:chOff x="2548982" y="3641910"/>
            <a:chExt cx="8310647" cy="923095"/>
          </a:xfrm>
        </p:grpSpPr>
        <p:grpSp>
          <p:nvGrpSpPr>
            <p:cNvPr id="32" name="Group 31">
              <a:extLst>
                <a:ext uri="{FF2B5EF4-FFF2-40B4-BE49-F238E27FC236}">
                  <a16:creationId xmlns:a16="http://schemas.microsoft.com/office/drawing/2014/main" id="{B180F3CF-38D7-306C-B044-26E4ABE17C9C}"/>
                </a:ext>
              </a:extLst>
            </p:cNvPr>
            <p:cNvGrpSpPr/>
            <p:nvPr/>
          </p:nvGrpSpPr>
          <p:grpSpPr>
            <a:xfrm>
              <a:off x="2548982" y="3641910"/>
              <a:ext cx="8310647" cy="923095"/>
              <a:chOff x="2548982" y="3641910"/>
              <a:chExt cx="8310647" cy="923095"/>
            </a:xfrm>
          </p:grpSpPr>
          <p:sp>
            <p:nvSpPr>
              <p:cNvPr id="54" name="Oval 53">
                <a:extLst>
                  <a:ext uri="{FF2B5EF4-FFF2-40B4-BE49-F238E27FC236}">
                    <a16:creationId xmlns:a16="http://schemas.microsoft.com/office/drawing/2014/main" id="{E4A6CAF0-07B2-EC5E-A0BF-EBD00330ABA8}"/>
                  </a:ext>
                </a:extLst>
              </p:cNvPr>
              <p:cNvSpPr/>
              <p:nvPr/>
            </p:nvSpPr>
            <p:spPr>
              <a:xfrm rot="18000000">
                <a:off x="2541943" y="3999940"/>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47EC516-450E-3399-2A91-D3C16FBDB067}"/>
                  </a:ext>
                </a:extLst>
              </p:cNvPr>
              <p:cNvSpPr/>
              <p:nvPr/>
            </p:nvSpPr>
            <p:spPr>
              <a:xfrm rot="18000000">
                <a:off x="6247118" y="4012854"/>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7EF4734-5C64-529A-B3FD-75BA21B2C8A0}"/>
                  </a:ext>
                </a:extLst>
              </p:cNvPr>
              <p:cNvSpPr/>
              <p:nvPr/>
            </p:nvSpPr>
            <p:spPr>
              <a:xfrm rot="14400000">
                <a:off x="8667591" y="4003111"/>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E9E0E03-8A19-7121-3D5F-0277CBB78CB1}"/>
                  </a:ext>
                </a:extLst>
              </p:cNvPr>
              <p:cNvSpPr/>
              <p:nvPr/>
            </p:nvSpPr>
            <p:spPr>
              <a:xfrm rot="8100000">
                <a:off x="9904094" y="4055868"/>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A3DD08-EDD6-4980-7425-2B140DBA078B}"/>
                  </a:ext>
                </a:extLst>
              </p:cNvPr>
              <p:cNvSpPr/>
              <p:nvPr/>
            </p:nvSpPr>
            <p:spPr>
              <a:xfrm>
                <a:off x="2548982"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7EAE4-1C7C-4B0B-379C-0FEFDF033046}"/>
                  </a:ext>
                </a:extLst>
              </p:cNvPr>
              <p:cNvSpPr/>
              <p:nvPr/>
            </p:nvSpPr>
            <p:spPr>
              <a:xfrm>
                <a:off x="6224434"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A0400-CDD0-0AE5-588D-424192679DC0}"/>
                  </a:ext>
                </a:extLst>
              </p:cNvPr>
              <p:cNvSpPr/>
              <p:nvPr/>
            </p:nvSpPr>
            <p:spPr>
              <a:xfrm>
                <a:off x="8679959"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BA5AAC-DA89-732C-010C-92E7B14F2919}"/>
                  </a:ext>
                </a:extLst>
              </p:cNvPr>
              <p:cNvSpPr/>
              <p:nvPr/>
            </p:nvSpPr>
            <p:spPr>
              <a:xfrm>
                <a:off x="9896570" y="3683111"/>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385A51E-BA03-433F-A0FD-E2AADDCCC899}"/>
                </a:ext>
              </a:extLst>
            </p:cNvPr>
            <p:cNvSpPr txBox="1"/>
            <p:nvPr/>
          </p:nvSpPr>
          <p:spPr>
            <a:xfrm>
              <a:off x="2552756" y="388146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High </a:t>
              </a:r>
            </a:p>
            <a:p>
              <a:pPr algn="ctr"/>
              <a:r>
                <a:rPr lang="en-US" sz="1050" b="1">
                  <a:solidFill>
                    <a:schemeClr val="tx1"/>
                  </a:solidFill>
                  <a:latin typeface="Calibri" panose="020F0502020204030204" pitchFamily="34" charset="0"/>
                  <a:cs typeface="Calibri" panose="020F0502020204030204" pitchFamily="34" charset="0"/>
                </a:rPr>
                <a:t>Overlapping</a:t>
              </a:r>
            </a:p>
          </p:txBody>
        </p:sp>
      </p:grpSp>
      <p:sp>
        <p:nvSpPr>
          <p:cNvPr id="37" name="Text Placeholder 2">
            <a:extLst>
              <a:ext uri="{FF2B5EF4-FFF2-40B4-BE49-F238E27FC236}">
                <a16:creationId xmlns:a16="http://schemas.microsoft.com/office/drawing/2014/main" id="{232FA1B5-D286-F798-9A69-BB50B11B15B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71786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solidFill>
                <a:latin typeface="Calibri"/>
                <a:cs typeface="Calibri"/>
              </a:rPr>
              <a:t>Introduction</a:t>
            </a:r>
          </a:p>
          <a:p>
            <a:pPr marL="622300" indent="-571500">
              <a:buFont typeface="+mj-lt"/>
              <a:buAutoNum type="romanUcPeriod"/>
            </a:pPr>
            <a:r>
              <a:rPr lang="en-US" dirty="0">
                <a:solidFill>
                  <a:srgbClr val="5F2A0F">
                    <a:alpha val="10000"/>
                  </a:srgbClr>
                </a:solidFill>
                <a:latin typeface="Calibri"/>
                <a:cs typeface="Calibri"/>
              </a:rPr>
              <a:t>Related Work</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Our Work: </a:t>
            </a:r>
            <a:r>
              <a:rPr lang="en-US" dirty="0" err="1">
                <a:solidFill>
                  <a:srgbClr val="5F2A0F">
                    <a:alpha val="10000"/>
                  </a:srgbClr>
                </a:solidFill>
                <a:latin typeface="Calibri" panose="020F0502020204030204" pitchFamily="34" charset="0"/>
                <a:cs typeface="Calibri" panose="020F0502020204030204" pitchFamily="34" charset="0"/>
              </a:rPr>
              <a:t>Adversarially</a:t>
            </a:r>
            <a:r>
              <a:rPr lang="en-US" dirty="0">
                <a:solidFill>
                  <a:srgbClr val="5F2A0F">
                    <a:alpha val="10000"/>
                  </a:srgbClr>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dirty="0">
                <a:solidFill>
                  <a:srgbClr val="5F2A0F">
                    <a:alpha val="10000"/>
                  </a:srgbClr>
                </a:solidFill>
                <a:latin typeface="Calibri"/>
                <a:cs typeface="Calibri"/>
              </a:rPr>
              <a:t>Results and Baselines</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alpha val="10000"/>
                  </a:srgbClr>
                </a:solidFill>
                <a:latin typeface="Calibri"/>
                <a:cs typeface="Calibri"/>
              </a:rPr>
              <a:t>Evaluation Against Common Corruptions</a:t>
            </a:r>
          </a:p>
          <a:p>
            <a:pPr marL="1079500" lvl="1" indent="-571500">
              <a:buFont typeface="+mj-lt"/>
              <a:buAutoNum type="arabicPeriod"/>
            </a:pPr>
            <a:r>
              <a:rPr lang="en-US" dirty="0">
                <a:solidFill>
                  <a:srgbClr val="C58D01">
                    <a:alpha val="10000"/>
                  </a:srgbClr>
                </a:solidFill>
                <a:latin typeface="Calibri"/>
                <a:cs typeface="Calibri"/>
              </a:rPr>
              <a:t>Evaluation Against Common Adversarial Attacks</a:t>
            </a:r>
          </a:p>
          <a:p>
            <a:pPr marL="1079500" lvl="1" indent="-571500">
              <a:buFont typeface="+mj-lt"/>
              <a:buAutoNum type="arabicPeriod"/>
            </a:pPr>
            <a:r>
              <a:rPr lang="en-US" dirty="0">
                <a:solidFill>
                  <a:srgbClr val="C58D01">
                    <a:alpha val="10000"/>
                  </a:srgbClr>
                </a:solidFill>
                <a:latin typeface="Calibri"/>
                <a:cs typeface="Calibri"/>
              </a:rPr>
              <a:t>t-SNE Visualization of Latent Features Distributions in CL</a:t>
            </a:r>
          </a:p>
          <a:p>
            <a:pPr marL="1079500" lvl="1" indent="-571500">
              <a:buFont typeface="+mj-lt"/>
              <a:buAutoNum type="arabicPeriod"/>
            </a:pPr>
            <a:r>
              <a:rPr lang="en-US" dirty="0">
                <a:solidFill>
                  <a:srgbClr val="C58D01">
                    <a:alpha val="10000"/>
                  </a:srgbClr>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alpha val="10000"/>
                  </a:srgbClr>
                </a:solidFill>
                <a:latin typeface="Calibri"/>
                <a:cs typeface="Calibri"/>
              </a:rPr>
              <a:t>Visualization of CL Model’s Features in Input Space</a:t>
            </a:r>
          </a:p>
          <a:p>
            <a:pPr marL="622300" indent="-571500">
              <a:buFont typeface="+mj-lt"/>
              <a:buAutoNum type="romanUcPeriod"/>
            </a:pPr>
            <a:r>
              <a:rPr lang="en-US" dirty="0">
                <a:solidFill>
                  <a:srgbClr val="5F2A0F">
                    <a:alpha val="10000"/>
                  </a:srgbClr>
                </a:solidFill>
                <a:latin typeface="Calibri"/>
                <a:cs typeface="Calibri"/>
              </a:rPr>
              <a:t>Conclusion</a:t>
            </a:r>
          </a:p>
        </p:txBody>
      </p:sp>
      <p:sp>
        <p:nvSpPr>
          <p:cNvPr id="5" name="Text Placeholder 2">
            <a:extLst>
              <a:ext uri="{FF2B5EF4-FFF2-40B4-BE49-F238E27FC236}">
                <a16:creationId xmlns:a16="http://schemas.microsoft.com/office/drawing/2014/main" id="{5DA3CB8C-DCC8-A5C4-10CF-A6AF7729E01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b="1" dirty="0">
                <a:solidFill>
                  <a:schemeClr val="tx2"/>
                </a:solidFill>
                <a:latin typeface="Calibri"/>
                <a:cs typeface="Calibri"/>
              </a:rPr>
              <a:t>Introduction</a:t>
            </a:r>
            <a:r>
              <a:rPr lang="en-US" sz="1400" dirty="0">
                <a:solidFill>
                  <a:schemeClr val="accent5"/>
                </a:solidFill>
                <a:latin typeface="Calibri"/>
                <a:cs typeface="Calibri"/>
              </a:rPr>
              <a:t> | Related Work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006524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53" name="Google Shape;162;g22b542f3695_0_0">
            <a:extLst>
              <a:ext uri="{FF2B5EF4-FFF2-40B4-BE49-F238E27FC236}">
                <a16:creationId xmlns:a16="http://schemas.microsoft.com/office/drawing/2014/main" id="{340BA262-C1A9-8335-2C39-96795E7489E8}"/>
              </a:ext>
            </a:extLst>
          </p:cNvPr>
          <p:cNvSpPr txBox="1">
            <a:spLocks noGrp="1"/>
          </p:cNvSpPr>
          <p:nvPr>
            <p:ph type="title"/>
          </p:nvPr>
        </p:nvSpPr>
        <p:spPr>
          <a:xfrm>
            <a:off x="609600" y="552393"/>
            <a:ext cx="10748790" cy="1066800"/>
          </a:xfrm>
          <a:prstGeom prst="rect">
            <a:avLst/>
          </a:prstGeom>
          <a:noFill/>
          <a:ln>
            <a:noFill/>
          </a:ln>
        </p:spPr>
        <p:txBody>
          <a:bodyPr spcFirstLastPara="1" wrap="square" lIns="91425" tIns="45700" rIns="91425" bIns="45700" anchor="ctr" anchorCtr="0">
            <a:noAutofit/>
          </a:bodyPr>
          <a:lstStyle/>
          <a:p>
            <a:pPr lvl="0"/>
            <a:r>
              <a:rPr lang="en-US" sz="3800" dirty="0">
                <a:solidFill>
                  <a:srgbClr val="5F2A0F"/>
                </a:solidFill>
                <a:latin typeface="Calibri" panose="020F0502020204030204" pitchFamily="34" charset="0"/>
                <a:cs typeface="Calibri" panose="020F0502020204030204" pitchFamily="34" charset="0"/>
              </a:rPr>
              <a:t>t-SNE Visualization of Latent Feature Distributions in CL (Continued)</a:t>
            </a:r>
            <a:endParaRPr sz="3800" dirty="0">
              <a:latin typeface="Calibri" panose="020F0502020204030204" pitchFamily="34" charset="0"/>
              <a:cs typeface="Calibri" panose="020F0502020204030204" pitchFamily="34" charset="0"/>
            </a:endParaRPr>
          </a:p>
        </p:txBody>
      </p:sp>
      <p:sp>
        <p:nvSpPr>
          <p:cNvPr id="154" name="Google Shape;554;g22b5a1f32dd_1_1311">
            <a:extLst>
              <a:ext uri="{FF2B5EF4-FFF2-40B4-BE49-F238E27FC236}">
                <a16:creationId xmlns:a16="http://schemas.microsoft.com/office/drawing/2014/main" id="{CC725293-75A1-958F-F3EE-B0FF75465883}"/>
              </a:ext>
            </a:extLst>
          </p:cNvPr>
          <p:cNvSpPr txBox="1">
            <a:spLocks noGrp="1"/>
          </p:cNvSpPr>
          <p:nvPr>
            <p:ph type="body" idx="1"/>
          </p:nvPr>
        </p:nvSpPr>
        <p:spPr>
          <a:xfrm>
            <a:off x="367789" y="1652670"/>
            <a:ext cx="11360700" cy="2361399"/>
          </a:xfrm>
          <a:prstGeom prst="rect">
            <a:avLst/>
          </a:prstGeom>
          <a:noFill/>
          <a:ln>
            <a:noFill/>
          </a:ln>
        </p:spPr>
        <p:txBody>
          <a:bodyPr spcFirstLastPara="1" wrap="square" lIns="68575" tIns="34275" rIns="68575" bIns="34275" anchor="t" anchorCtr="0">
            <a:normAutofit/>
          </a:bodyPr>
          <a:lstStyle/>
          <a:p>
            <a:pPr marL="609584" lvl="0" indent="-482587">
              <a:spcBef>
                <a:spcPts val="267"/>
              </a:spcBef>
              <a:buSzPts val="2100"/>
            </a:pPr>
            <a:r>
              <a:rPr lang="en-US">
                <a:solidFill>
                  <a:srgbClr val="5F2A0F"/>
                </a:solidFill>
                <a:latin typeface="Calibri" panose="020F0502020204030204" pitchFamily="34" charset="0"/>
                <a:cs typeface="Calibri" panose="020F0502020204030204" pitchFamily="34" charset="0"/>
              </a:rPr>
              <a:t>Visualization of the learned latent feature distributions for airplanes and automobiles (from the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dataset [6]) at the logit layer of CL models [23].</a:t>
            </a:r>
          </a:p>
        </p:txBody>
      </p:sp>
      <p:grpSp>
        <p:nvGrpSpPr>
          <p:cNvPr id="30" name="Group 29">
            <a:extLst>
              <a:ext uri="{FF2B5EF4-FFF2-40B4-BE49-F238E27FC236}">
                <a16:creationId xmlns:a16="http://schemas.microsoft.com/office/drawing/2014/main" id="{CE58B2D9-B9CA-099C-C632-A142E50CF89E}"/>
              </a:ext>
            </a:extLst>
          </p:cNvPr>
          <p:cNvGrpSpPr/>
          <p:nvPr/>
        </p:nvGrpSpPr>
        <p:grpSpPr>
          <a:xfrm>
            <a:off x="367788" y="3078011"/>
            <a:ext cx="11684074" cy="3428011"/>
            <a:chOff x="683393" y="2253468"/>
            <a:chExt cx="10538892" cy="3092026"/>
          </a:xfrm>
        </p:grpSpPr>
        <p:grpSp>
          <p:nvGrpSpPr>
            <p:cNvPr id="26" name="Group 25">
              <a:extLst>
                <a:ext uri="{FF2B5EF4-FFF2-40B4-BE49-F238E27FC236}">
                  <a16:creationId xmlns:a16="http://schemas.microsoft.com/office/drawing/2014/main" id="{35C086D3-7729-752D-D0F8-A1A1EB85BED9}"/>
                </a:ext>
              </a:extLst>
            </p:cNvPr>
            <p:cNvGrpSpPr/>
            <p:nvPr/>
          </p:nvGrpSpPr>
          <p:grpSpPr>
            <a:xfrm>
              <a:off x="683394" y="2614862"/>
              <a:ext cx="10538891" cy="2730632"/>
              <a:chOff x="1402694" y="1447261"/>
              <a:chExt cx="8088565" cy="2011957"/>
            </a:xfrm>
          </p:grpSpPr>
          <p:pic>
            <p:nvPicPr>
              <p:cNvPr id="22" name="Picture 21">
                <a:extLst>
                  <a:ext uri="{FF2B5EF4-FFF2-40B4-BE49-F238E27FC236}">
                    <a16:creationId xmlns:a16="http://schemas.microsoft.com/office/drawing/2014/main" id="{0DA362C5-1AEB-9815-97BD-1A14E88446AA}"/>
                  </a:ext>
                </a:extLst>
              </p:cNvPr>
              <p:cNvPicPr>
                <a:picLocks noChangeAspect="1"/>
              </p:cNvPicPr>
              <p:nvPr/>
            </p:nvPicPr>
            <p:blipFill>
              <a:blip r:embed="rId3"/>
              <a:stretch>
                <a:fillRect/>
              </a:stretch>
            </p:blipFill>
            <p:spPr>
              <a:xfrm>
                <a:off x="1402694" y="1447261"/>
                <a:ext cx="2159000" cy="1955800"/>
              </a:xfrm>
              <a:prstGeom prst="rect">
                <a:avLst/>
              </a:prstGeom>
            </p:spPr>
          </p:pic>
          <p:pic>
            <p:nvPicPr>
              <p:cNvPr id="23" name="Picture 22">
                <a:extLst>
                  <a:ext uri="{FF2B5EF4-FFF2-40B4-BE49-F238E27FC236}">
                    <a16:creationId xmlns:a16="http://schemas.microsoft.com/office/drawing/2014/main" id="{EF00E021-DEE6-9FA0-D2F8-B59E7DF18131}"/>
                  </a:ext>
                </a:extLst>
              </p:cNvPr>
              <p:cNvPicPr>
                <a:picLocks noChangeAspect="1"/>
              </p:cNvPicPr>
              <p:nvPr/>
            </p:nvPicPr>
            <p:blipFill>
              <a:blip r:embed="rId4"/>
              <a:stretch>
                <a:fillRect/>
              </a:stretch>
            </p:blipFill>
            <p:spPr>
              <a:xfrm>
                <a:off x="3377564" y="1503418"/>
                <a:ext cx="2146300" cy="1955800"/>
              </a:xfrm>
              <a:prstGeom prst="rect">
                <a:avLst/>
              </a:prstGeom>
            </p:spPr>
          </p:pic>
          <p:pic>
            <p:nvPicPr>
              <p:cNvPr id="24" name="Picture 23">
                <a:extLst>
                  <a:ext uri="{FF2B5EF4-FFF2-40B4-BE49-F238E27FC236}">
                    <a16:creationId xmlns:a16="http://schemas.microsoft.com/office/drawing/2014/main" id="{59DFD087-AA47-6C35-D898-6E0B2CBE62F8}"/>
                  </a:ext>
                </a:extLst>
              </p:cNvPr>
              <p:cNvPicPr>
                <a:picLocks noChangeAspect="1"/>
              </p:cNvPicPr>
              <p:nvPr/>
            </p:nvPicPr>
            <p:blipFill>
              <a:blip r:embed="rId5"/>
              <a:stretch>
                <a:fillRect/>
              </a:stretch>
            </p:blipFill>
            <p:spPr>
              <a:xfrm>
                <a:off x="5356901" y="1493916"/>
                <a:ext cx="2146300" cy="1955800"/>
              </a:xfrm>
              <a:prstGeom prst="rect">
                <a:avLst/>
              </a:prstGeom>
            </p:spPr>
          </p:pic>
          <p:pic>
            <p:nvPicPr>
              <p:cNvPr id="25" name="Picture 24">
                <a:extLst>
                  <a:ext uri="{FF2B5EF4-FFF2-40B4-BE49-F238E27FC236}">
                    <a16:creationId xmlns:a16="http://schemas.microsoft.com/office/drawing/2014/main" id="{2E4EF594-220D-FB22-9BB2-EFB2E2165451}"/>
                  </a:ext>
                </a:extLst>
              </p:cNvPr>
              <p:cNvPicPr>
                <a:picLocks noChangeAspect="1"/>
              </p:cNvPicPr>
              <p:nvPr/>
            </p:nvPicPr>
            <p:blipFill>
              <a:blip r:embed="rId6"/>
              <a:stretch>
                <a:fillRect/>
              </a:stretch>
            </p:blipFill>
            <p:spPr>
              <a:xfrm>
                <a:off x="7344959" y="1499014"/>
                <a:ext cx="2146300" cy="1955800"/>
              </a:xfrm>
              <a:prstGeom prst="rect">
                <a:avLst/>
              </a:prstGeom>
            </p:spPr>
          </p:pic>
        </p:grpSp>
        <p:grpSp>
          <p:nvGrpSpPr>
            <p:cNvPr id="27" name="Group 26">
              <a:extLst>
                <a:ext uri="{FF2B5EF4-FFF2-40B4-BE49-F238E27FC236}">
                  <a16:creationId xmlns:a16="http://schemas.microsoft.com/office/drawing/2014/main" id="{F275BC6C-B660-9297-C81E-2FE067C82CA1}"/>
                </a:ext>
              </a:extLst>
            </p:cNvPr>
            <p:cNvGrpSpPr/>
            <p:nvPr/>
          </p:nvGrpSpPr>
          <p:grpSpPr>
            <a:xfrm>
              <a:off x="683393" y="2253468"/>
              <a:ext cx="10333554" cy="488560"/>
              <a:chOff x="828067" y="6647534"/>
              <a:chExt cx="7909470" cy="373956"/>
            </a:xfrm>
          </p:grpSpPr>
          <p:pic>
            <p:nvPicPr>
              <p:cNvPr id="28" name="Picture 27" descr="A red dot diagram on a white background&#10;&#10;Description automatically generated">
                <a:extLst>
                  <a:ext uri="{FF2B5EF4-FFF2-40B4-BE49-F238E27FC236}">
                    <a16:creationId xmlns:a16="http://schemas.microsoft.com/office/drawing/2014/main" id="{C994C620-1690-FAFD-2760-D335204A1643}"/>
                  </a:ext>
                </a:extLst>
              </p:cNvPr>
              <p:cNvPicPr>
                <a:picLocks noChangeAspect="1"/>
              </p:cNvPicPr>
              <p:nvPr/>
            </p:nvPicPr>
            <p:blipFill rotWithShape="1">
              <a:blip r:embed="rId7"/>
              <a:srcRect l="398" t="93802" r="353" b="1282"/>
              <a:stretch/>
            </p:blipFill>
            <p:spPr>
              <a:xfrm>
                <a:off x="828067" y="6647534"/>
                <a:ext cx="7909469" cy="181504"/>
              </a:xfrm>
              <a:prstGeom prst="rect">
                <a:avLst/>
              </a:prstGeom>
            </p:spPr>
          </p:pic>
          <p:pic>
            <p:nvPicPr>
              <p:cNvPr id="29" name="Picture 28" descr="A blue dotted map of the world&#10;&#10;Description automatically generated with medium confidence">
                <a:extLst>
                  <a:ext uri="{FF2B5EF4-FFF2-40B4-BE49-F238E27FC236}">
                    <a16:creationId xmlns:a16="http://schemas.microsoft.com/office/drawing/2014/main" id="{0D5007B4-C8B0-469B-5DE0-CCFF86BC7B8F}"/>
                  </a:ext>
                </a:extLst>
              </p:cNvPr>
              <p:cNvPicPr>
                <a:picLocks noChangeAspect="1"/>
              </p:cNvPicPr>
              <p:nvPr/>
            </p:nvPicPr>
            <p:blipFill rotWithShape="1">
              <a:blip r:embed="rId8"/>
              <a:srcRect l="398" t="93746" r="353" b="1277"/>
              <a:stretch/>
            </p:blipFill>
            <p:spPr>
              <a:xfrm>
                <a:off x="828068" y="6817001"/>
                <a:ext cx="7909469" cy="204489"/>
              </a:xfrm>
              <a:prstGeom prst="rect">
                <a:avLst/>
              </a:prstGeom>
            </p:spPr>
          </p:pic>
        </p:grpSp>
      </p:grpSp>
      <p:sp>
        <p:nvSpPr>
          <p:cNvPr id="31" name="TextBox 30">
            <a:extLst>
              <a:ext uri="{FF2B5EF4-FFF2-40B4-BE49-F238E27FC236}">
                <a16:creationId xmlns:a16="http://schemas.microsoft.com/office/drawing/2014/main" id="{8451FC2D-7A24-41E6-DACB-F23F3684FA93}"/>
              </a:ext>
            </a:extLst>
          </p:cNvPr>
          <p:cNvSpPr txBox="1"/>
          <p:nvPr/>
        </p:nvSpPr>
        <p:spPr>
          <a:xfrm>
            <a:off x="1510815" y="6310287"/>
            <a:ext cx="651140"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ADRM</a:t>
            </a:r>
          </a:p>
        </p:txBody>
      </p:sp>
      <p:sp>
        <p:nvSpPr>
          <p:cNvPr id="32" name="TextBox 31">
            <a:extLst>
              <a:ext uri="{FF2B5EF4-FFF2-40B4-BE49-F238E27FC236}">
                <a16:creationId xmlns:a16="http://schemas.microsoft.com/office/drawing/2014/main" id="{2F41F584-5072-53E4-FECC-C6B80B7CAF39}"/>
              </a:ext>
            </a:extLst>
          </p:cNvPr>
          <p:cNvSpPr txBox="1"/>
          <p:nvPr/>
        </p:nvSpPr>
        <p:spPr>
          <a:xfrm>
            <a:off x="3944708" y="6310287"/>
            <a:ext cx="1762021"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Experience Replay [6]</a:t>
            </a:r>
          </a:p>
        </p:txBody>
      </p:sp>
      <p:sp>
        <p:nvSpPr>
          <p:cNvPr id="33" name="TextBox 32">
            <a:extLst>
              <a:ext uri="{FF2B5EF4-FFF2-40B4-BE49-F238E27FC236}">
                <a16:creationId xmlns:a16="http://schemas.microsoft.com/office/drawing/2014/main" id="{C12C4A6A-03E7-243D-1CB6-49B1B92BA175}"/>
              </a:ext>
            </a:extLst>
          </p:cNvPr>
          <p:cNvSpPr txBox="1"/>
          <p:nvPr/>
        </p:nvSpPr>
        <p:spPr>
          <a:xfrm>
            <a:off x="7118138" y="6310287"/>
            <a:ext cx="1104790" cy="307777"/>
          </a:xfrm>
          <a:prstGeom prst="rect">
            <a:avLst/>
          </a:prstGeom>
          <a:noFill/>
        </p:spPr>
        <p:txBody>
          <a:bodyPr wrap="none" rtlCol="0">
            <a:spAutoFit/>
          </a:bodyPr>
          <a:lstStyle/>
          <a:p>
            <a:r>
              <a:rPr lang="en-US" err="1">
                <a:latin typeface="Calibri" panose="020F0502020204030204" pitchFamily="34" charset="0"/>
                <a:cs typeface="Calibri" panose="020F0502020204030204" pitchFamily="34" charset="0"/>
              </a:rPr>
              <a:t>PODNet</a:t>
            </a:r>
            <a:r>
              <a:rPr lang="en-US">
                <a:latin typeface="Calibri" panose="020F0502020204030204" pitchFamily="34" charset="0"/>
                <a:cs typeface="Calibri" panose="020F0502020204030204" pitchFamily="34" charset="0"/>
              </a:rPr>
              <a:t> [34]</a:t>
            </a:r>
          </a:p>
        </p:txBody>
      </p:sp>
      <p:sp>
        <p:nvSpPr>
          <p:cNvPr id="34" name="TextBox 33">
            <a:extLst>
              <a:ext uri="{FF2B5EF4-FFF2-40B4-BE49-F238E27FC236}">
                <a16:creationId xmlns:a16="http://schemas.microsoft.com/office/drawing/2014/main" id="{64CB07B6-8091-239D-8B33-18B6E4EE14FC}"/>
              </a:ext>
            </a:extLst>
          </p:cNvPr>
          <p:cNvSpPr txBox="1"/>
          <p:nvPr/>
        </p:nvSpPr>
        <p:spPr>
          <a:xfrm>
            <a:off x="10023467" y="6310287"/>
            <a:ext cx="1031051"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MEMO [38]</a:t>
            </a:r>
          </a:p>
        </p:txBody>
      </p:sp>
      <p:grpSp>
        <p:nvGrpSpPr>
          <p:cNvPr id="37" name="Group 36">
            <a:extLst>
              <a:ext uri="{FF2B5EF4-FFF2-40B4-BE49-F238E27FC236}">
                <a16:creationId xmlns:a16="http://schemas.microsoft.com/office/drawing/2014/main" id="{21BADD43-BAC8-B1F5-8002-1F5C56811D10}"/>
              </a:ext>
            </a:extLst>
          </p:cNvPr>
          <p:cNvGrpSpPr/>
          <p:nvPr/>
        </p:nvGrpSpPr>
        <p:grpSpPr>
          <a:xfrm>
            <a:off x="714888" y="3874791"/>
            <a:ext cx="2476246" cy="2208175"/>
            <a:chOff x="2523443" y="6169222"/>
            <a:chExt cx="963059" cy="821130"/>
          </a:xfrm>
        </p:grpSpPr>
        <p:cxnSp>
          <p:nvCxnSpPr>
            <p:cNvPr id="35" name="Straight Connector 34">
              <a:extLst>
                <a:ext uri="{FF2B5EF4-FFF2-40B4-BE49-F238E27FC236}">
                  <a16:creationId xmlns:a16="http://schemas.microsoft.com/office/drawing/2014/main" id="{76DCA841-4FCF-1664-28D8-099CCF5573B0}"/>
                </a:ext>
              </a:extLst>
            </p:cNvPr>
            <p:cNvCxnSpPr>
              <a:cxnSpLocks/>
            </p:cNvCxnSpPr>
            <p:nvPr/>
          </p:nvCxnSpPr>
          <p:spPr>
            <a:xfrm flipH="1">
              <a:off x="2954952" y="6169222"/>
              <a:ext cx="30342" cy="816994"/>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E8BF46-A707-EEF7-6F88-578FF7F85F37}"/>
                </a:ext>
              </a:extLst>
            </p:cNvPr>
            <p:cNvSpPr/>
            <p:nvPr/>
          </p:nvSpPr>
          <p:spPr>
            <a:xfrm>
              <a:off x="2523443" y="6174602"/>
              <a:ext cx="963059" cy="8157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8B7CD135-7BD6-4653-7CA8-DDDC5A6788F6}"/>
              </a:ext>
            </a:extLst>
          </p:cNvPr>
          <p:cNvGrpSpPr/>
          <p:nvPr/>
        </p:nvGrpSpPr>
        <p:grpSpPr>
          <a:xfrm>
            <a:off x="3583756" y="3898014"/>
            <a:ext cx="2476246" cy="2200624"/>
            <a:chOff x="3583756" y="3114897"/>
            <a:chExt cx="2476246" cy="2200624"/>
          </a:xfrm>
        </p:grpSpPr>
        <p:cxnSp>
          <p:nvCxnSpPr>
            <p:cNvPr id="41" name="Straight Connector 40">
              <a:extLst>
                <a:ext uri="{FF2B5EF4-FFF2-40B4-BE49-F238E27FC236}">
                  <a16:creationId xmlns:a16="http://schemas.microsoft.com/office/drawing/2014/main" id="{7E899225-F695-62D6-E47A-0463BA408A62}"/>
                </a:ext>
              </a:extLst>
            </p:cNvPr>
            <p:cNvCxnSpPr>
              <a:cxnSpLocks/>
            </p:cNvCxnSpPr>
            <p:nvPr/>
          </p:nvCxnSpPr>
          <p:spPr>
            <a:xfrm flipH="1">
              <a:off x="3631657" y="3124155"/>
              <a:ext cx="2416231" cy="2191366"/>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A54EF70-8041-88FC-ACDE-42FDEEC45D21}"/>
                </a:ext>
              </a:extLst>
            </p:cNvPr>
            <p:cNvSpPr/>
            <p:nvPr/>
          </p:nvSpPr>
          <p:spPr>
            <a:xfrm>
              <a:off x="3583756" y="3114897"/>
              <a:ext cx="2476246" cy="2193707"/>
            </a:xfrm>
            <a:prstGeom prst="rect">
              <a:avLst/>
            </a:prstGeom>
            <a:noFill/>
            <a:ln w="41275">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6B8F567-15A9-F860-58E1-0512E3D01012}"/>
              </a:ext>
            </a:extLst>
          </p:cNvPr>
          <p:cNvGrpSpPr/>
          <p:nvPr/>
        </p:nvGrpSpPr>
        <p:grpSpPr>
          <a:xfrm>
            <a:off x="9297040" y="3904931"/>
            <a:ext cx="2488843" cy="2196048"/>
            <a:chOff x="9297040" y="3121814"/>
            <a:chExt cx="2488843" cy="2196048"/>
          </a:xfrm>
        </p:grpSpPr>
        <p:cxnSp>
          <p:nvCxnSpPr>
            <p:cNvPr id="46" name="Straight Connector 45">
              <a:extLst>
                <a:ext uri="{FF2B5EF4-FFF2-40B4-BE49-F238E27FC236}">
                  <a16:creationId xmlns:a16="http://schemas.microsoft.com/office/drawing/2014/main" id="{36A373FE-EAD4-1FB3-A6A4-7EC0A06C0DF3}"/>
                </a:ext>
              </a:extLst>
            </p:cNvPr>
            <p:cNvCxnSpPr>
              <a:cxnSpLocks/>
            </p:cNvCxnSpPr>
            <p:nvPr/>
          </p:nvCxnSpPr>
          <p:spPr>
            <a:xfrm flipH="1">
              <a:off x="9297040" y="3203034"/>
              <a:ext cx="2488843" cy="2114828"/>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2F90F83-7FDD-B513-8A3B-092D44A2E045}"/>
                </a:ext>
              </a:extLst>
            </p:cNvPr>
            <p:cNvSpPr/>
            <p:nvPr/>
          </p:nvSpPr>
          <p:spPr>
            <a:xfrm>
              <a:off x="9300870" y="3121814"/>
              <a:ext cx="2476246" cy="2193707"/>
            </a:xfrm>
            <a:prstGeom prst="rect">
              <a:avLst/>
            </a:prstGeom>
            <a:noFill/>
            <a:ln w="381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F01CC5EB-6B13-A0D5-262E-925B16272F8B}"/>
              </a:ext>
            </a:extLst>
          </p:cNvPr>
          <p:cNvGrpSpPr/>
          <p:nvPr/>
        </p:nvGrpSpPr>
        <p:grpSpPr>
          <a:xfrm>
            <a:off x="6432410" y="3901829"/>
            <a:ext cx="2476246" cy="2193707"/>
            <a:chOff x="6432410" y="3118712"/>
            <a:chExt cx="2476246" cy="2193707"/>
          </a:xfrm>
        </p:grpSpPr>
        <p:cxnSp>
          <p:nvCxnSpPr>
            <p:cNvPr id="45" name="Straight Connector 44">
              <a:extLst>
                <a:ext uri="{FF2B5EF4-FFF2-40B4-BE49-F238E27FC236}">
                  <a16:creationId xmlns:a16="http://schemas.microsoft.com/office/drawing/2014/main" id="{D213AA9D-967F-FAEE-2EE9-8CBE381CA1B5}"/>
                </a:ext>
              </a:extLst>
            </p:cNvPr>
            <p:cNvCxnSpPr>
              <a:cxnSpLocks/>
            </p:cNvCxnSpPr>
            <p:nvPr/>
          </p:nvCxnSpPr>
          <p:spPr>
            <a:xfrm flipH="1">
              <a:off x="7610422" y="3135334"/>
              <a:ext cx="77250" cy="2175477"/>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8479735-31FD-84A1-ADE4-C94CFE7BEC6A}"/>
                </a:ext>
              </a:extLst>
            </p:cNvPr>
            <p:cNvSpPr/>
            <p:nvPr/>
          </p:nvSpPr>
          <p:spPr>
            <a:xfrm>
              <a:off x="6432410" y="3118712"/>
              <a:ext cx="2476246" cy="2193707"/>
            </a:xfrm>
            <a:prstGeom prst="rect">
              <a:avLst/>
            </a:prstGeom>
            <a:noFill/>
            <a:ln w="381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249F47C-15DE-5D5F-49C2-00912E6D0356}"/>
              </a:ext>
            </a:extLst>
          </p:cNvPr>
          <p:cNvSpPr txBox="1"/>
          <p:nvPr/>
        </p:nvSpPr>
        <p:spPr>
          <a:xfrm>
            <a:off x="6871058"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Distributional </a:t>
            </a:r>
          </a:p>
          <a:p>
            <a:pPr algn="ctr"/>
            <a:r>
              <a:rPr lang="en-US" sz="2000" b="1">
                <a:solidFill>
                  <a:schemeClr val="tx1"/>
                </a:solidFill>
                <a:latin typeface="Calibri" panose="020F0502020204030204" pitchFamily="34" charset="0"/>
                <a:cs typeface="Calibri" panose="020F0502020204030204" pitchFamily="34" charset="0"/>
              </a:rPr>
              <a:t>shift</a:t>
            </a:r>
          </a:p>
        </p:txBody>
      </p:sp>
      <p:sp>
        <p:nvSpPr>
          <p:cNvPr id="7" name="TextBox 6">
            <a:extLst>
              <a:ext uri="{FF2B5EF4-FFF2-40B4-BE49-F238E27FC236}">
                <a16:creationId xmlns:a16="http://schemas.microsoft.com/office/drawing/2014/main" id="{3E005811-A16C-03F9-D2DA-1FE00998B00B}"/>
              </a:ext>
            </a:extLst>
          </p:cNvPr>
          <p:cNvSpPr txBox="1"/>
          <p:nvPr/>
        </p:nvSpPr>
        <p:spPr>
          <a:xfrm>
            <a:off x="4005349"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High overlapping</a:t>
            </a:r>
          </a:p>
        </p:txBody>
      </p:sp>
      <p:sp>
        <p:nvSpPr>
          <p:cNvPr id="8" name="TextBox 7">
            <a:extLst>
              <a:ext uri="{FF2B5EF4-FFF2-40B4-BE49-F238E27FC236}">
                <a16:creationId xmlns:a16="http://schemas.microsoft.com/office/drawing/2014/main" id="{C6DE6E94-A213-2AE2-2E00-4A5AE5BA2432}"/>
              </a:ext>
            </a:extLst>
          </p:cNvPr>
          <p:cNvSpPr txBox="1"/>
          <p:nvPr/>
        </p:nvSpPr>
        <p:spPr>
          <a:xfrm>
            <a:off x="1139640" y="4218989"/>
            <a:ext cx="1645378" cy="163121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Stable Distributions with Minimum Drifts</a:t>
            </a:r>
          </a:p>
        </p:txBody>
      </p:sp>
      <p:sp>
        <p:nvSpPr>
          <p:cNvPr id="9" name="TextBox 8">
            <a:extLst>
              <a:ext uri="{FF2B5EF4-FFF2-40B4-BE49-F238E27FC236}">
                <a16:creationId xmlns:a16="http://schemas.microsoft.com/office/drawing/2014/main" id="{37466326-0DA5-3D78-0148-C5DC3E4C64F6}"/>
              </a:ext>
            </a:extLst>
          </p:cNvPr>
          <p:cNvSpPr txBox="1"/>
          <p:nvPr/>
        </p:nvSpPr>
        <p:spPr>
          <a:xfrm>
            <a:off x="9736767"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High overlapping</a:t>
            </a:r>
          </a:p>
        </p:txBody>
      </p:sp>
      <p:sp>
        <p:nvSpPr>
          <p:cNvPr id="5" name="Text Placeholder 2">
            <a:extLst>
              <a:ext uri="{FF2B5EF4-FFF2-40B4-BE49-F238E27FC236}">
                <a16:creationId xmlns:a16="http://schemas.microsoft.com/office/drawing/2014/main" id="{E5191FCB-6ACE-906B-4A3E-B4108C17250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6296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alpha val="10000"/>
                  </a:srgbClr>
                </a:solidFill>
                <a:latin typeface="Calibri"/>
                <a:cs typeface="Calibri"/>
              </a:rPr>
              <a:t>Introduction</a:t>
            </a:r>
          </a:p>
          <a:p>
            <a:pPr marL="622300" indent="-571500">
              <a:buFont typeface="+mj-lt"/>
              <a:buAutoNum type="romanUcPeriod"/>
            </a:pPr>
            <a:r>
              <a:rPr lang="en-US" dirty="0">
                <a:solidFill>
                  <a:srgbClr val="5F2A0F">
                    <a:alpha val="10000"/>
                  </a:srgbClr>
                </a:solidFill>
                <a:latin typeface="Calibri"/>
                <a:cs typeface="Calibri"/>
              </a:rPr>
              <a:t>Related Work</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Our Work: </a:t>
            </a:r>
            <a:r>
              <a:rPr lang="en-US" dirty="0" err="1">
                <a:solidFill>
                  <a:srgbClr val="5F2A0F">
                    <a:alpha val="10000"/>
                  </a:srgbClr>
                </a:solidFill>
                <a:latin typeface="Calibri" panose="020F0502020204030204" pitchFamily="34" charset="0"/>
                <a:cs typeface="Calibri" panose="020F0502020204030204" pitchFamily="34" charset="0"/>
              </a:rPr>
              <a:t>Adversarially</a:t>
            </a:r>
            <a:r>
              <a:rPr lang="en-US" dirty="0">
                <a:solidFill>
                  <a:srgbClr val="5F2A0F">
                    <a:alpha val="10000"/>
                  </a:srgbClr>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sz="2400" dirty="0">
                <a:solidFill>
                  <a:srgbClr val="5F2A0F"/>
                </a:solidFill>
                <a:latin typeface="Calibri"/>
                <a:cs typeface="Calibri"/>
              </a:rPr>
              <a:t>Results and Baselines</a:t>
            </a:r>
            <a:endParaRPr lang="en-US" sz="2400"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alpha val="10000"/>
                  </a:srgbClr>
                </a:solidFill>
                <a:latin typeface="Calibri"/>
                <a:cs typeface="Calibri"/>
              </a:rPr>
              <a:t>Evaluation Against Common Corruptions</a:t>
            </a:r>
          </a:p>
          <a:p>
            <a:pPr marL="1079500" lvl="1" indent="-571500">
              <a:buFont typeface="+mj-lt"/>
              <a:buAutoNum type="arabicPeriod"/>
            </a:pPr>
            <a:r>
              <a:rPr lang="en-US" dirty="0">
                <a:solidFill>
                  <a:srgbClr val="C58D01">
                    <a:alpha val="10000"/>
                  </a:srgbClr>
                </a:solidFill>
                <a:latin typeface="Calibri"/>
                <a:cs typeface="Calibri"/>
              </a:rPr>
              <a:t>Evaluation Against Common Adversarial Attacks</a:t>
            </a:r>
          </a:p>
          <a:p>
            <a:pPr marL="1079500" lvl="1" indent="-571500">
              <a:buFont typeface="+mj-lt"/>
              <a:buAutoNum type="arabicPeriod"/>
            </a:pPr>
            <a:r>
              <a:rPr lang="en-US" dirty="0">
                <a:solidFill>
                  <a:srgbClr val="C58D01">
                    <a:alpha val="10000"/>
                  </a:srgbClr>
                </a:solidFill>
                <a:latin typeface="Calibri"/>
                <a:cs typeface="Calibri"/>
              </a:rPr>
              <a:t>t-SNE Visualization of Latent Features Distributions in CL</a:t>
            </a:r>
          </a:p>
          <a:p>
            <a:pPr marL="1079500" lvl="1" indent="-571500">
              <a:buFont typeface="+mj-lt"/>
              <a:buAutoNum type="arabicPeriod"/>
            </a:pPr>
            <a:r>
              <a:rPr lang="en-US" dirty="0">
                <a:solidFill>
                  <a:srgbClr val="C58D01"/>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alpha val="10000"/>
                  </a:srgbClr>
                </a:solidFill>
                <a:latin typeface="Calibri"/>
                <a:cs typeface="Calibri"/>
              </a:rPr>
              <a:t>Visualization of CL Model’s Features in Input Space</a:t>
            </a:r>
          </a:p>
          <a:p>
            <a:pPr marL="622300" indent="-571500">
              <a:buFont typeface="+mj-lt"/>
              <a:buAutoNum type="romanUcPeriod"/>
            </a:pPr>
            <a:r>
              <a:rPr lang="en-US" dirty="0">
                <a:solidFill>
                  <a:srgbClr val="5F2A0F">
                    <a:alpha val="10000"/>
                  </a:srgbClr>
                </a:solidFill>
                <a:latin typeface="Calibri"/>
                <a:cs typeface="Calibri"/>
              </a:rPr>
              <a:t>Conclusion</a:t>
            </a:r>
          </a:p>
        </p:txBody>
      </p:sp>
      <p:sp>
        <p:nvSpPr>
          <p:cNvPr id="4" name="Text Placeholder 2">
            <a:extLst>
              <a:ext uri="{FF2B5EF4-FFF2-40B4-BE49-F238E27FC236}">
                <a16:creationId xmlns:a16="http://schemas.microsoft.com/office/drawing/2014/main" id="{C93B3433-7F37-31D7-A62C-3DBEB7EAA94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248284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BD6-1F35-688C-CEC6-053005BC9FF4}"/>
              </a:ext>
            </a:extLst>
          </p:cNvPr>
          <p:cNvSpPr>
            <a:spLocks noGrp="1"/>
          </p:cNvSpPr>
          <p:nvPr>
            <p:ph type="title"/>
          </p:nvPr>
        </p:nvSpPr>
        <p:spPr>
          <a:xfrm>
            <a:off x="602971" y="402520"/>
            <a:ext cx="10735407" cy="1066800"/>
          </a:xfrm>
        </p:spPr>
        <p:txBody>
          <a:bodyPr/>
          <a:lstStyle/>
          <a:p>
            <a:r>
              <a:rPr lang="en-US" dirty="0">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grpSp>
        <p:nvGrpSpPr>
          <p:cNvPr id="32" name="Group 31">
            <a:extLst>
              <a:ext uri="{FF2B5EF4-FFF2-40B4-BE49-F238E27FC236}">
                <a16:creationId xmlns:a16="http://schemas.microsoft.com/office/drawing/2014/main" id="{C11BBB6E-76B0-B1D6-BD28-5A92B161716B}"/>
              </a:ext>
            </a:extLst>
          </p:cNvPr>
          <p:cNvGrpSpPr/>
          <p:nvPr/>
        </p:nvGrpSpPr>
        <p:grpSpPr>
          <a:xfrm>
            <a:off x="846993" y="3010883"/>
            <a:ext cx="10498014" cy="3803337"/>
            <a:chOff x="846993" y="3010883"/>
            <a:chExt cx="10498014" cy="3803337"/>
          </a:xfrm>
        </p:grpSpPr>
        <p:sp>
          <p:nvSpPr>
            <p:cNvPr id="5" name="TextBox 4">
              <a:extLst>
                <a:ext uri="{FF2B5EF4-FFF2-40B4-BE49-F238E27FC236}">
                  <a16:creationId xmlns:a16="http://schemas.microsoft.com/office/drawing/2014/main" id="{D142585A-9B7C-E1DC-84E4-DC50F3ED43A5}"/>
                </a:ext>
              </a:extLst>
            </p:cNvPr>
            <p:cNvSpPr txBox="1"/>
            <p:nvPr/>
          </p:nvSpPr>
          <p:spPr>
            <a:xfrm>
              <a:off x="1507014" y="6494118"/>
              <a:ext cx="3911655" cy="320102"/>
            </a:xfrm>
            <a:prstGeom prst="rect">
              <a:avLst/>
            </a:prstGeom>
            <a:noFill/>
          </p:spPr>
          <p:txBody>
            <a:bodyPr wrap="square" rtlCol="0">
              <a:spAutoFit/>
            </a:bodyPr>
            <a:lstStyle/>
            <a:p>
              <a:r>
                <a:rPr lang="en-US" sz="1300"/>
                <a:t>a) Feature Similarity on Standard CIFAR10 </a:t>
              </a:r>
            </a:p>
          </p:txBody>
        </p:sp>
        <p:sp>
          <p:nvSpPr>
            <p:cNvPr id="6" name="TextBox 5">
              <a:extLst>
                <a:ext uri="{FF2B5EF4-FFF2-40B4-BE49-F238E27FC236}">
                  <a16:creationId xmlns:a16="http://schemas.microsoft.com/office/drawing/2014/main" id="{A1CDABAF-F24E-FE09-91EC-457B5BDB66F0}"/>
                </a:ext>
              </a:extLst>
            </p:cNvPr>
            <p:cNvSpPr txBox="1"/>
            <p:nvPr/>
          </p:nvSpPr>
          <p:spPr>
            <a:xfrm>
              <a:off x="6616831" y="6494118"/>
              <a:ext cx="4728176" cy="320102"/>
            </a:xfrm>
            <a:prstGeom prst="rect">
              <a:avLst/>
            </a:prstGeom>
            <a:noFill/>
          </p:spPr>
          <p:txBody>
            <a:bodyPr wrap="none" rtlCol="0">
              <a:spAutoFit/>
            </a:bodyPr>
            <a:lstStyle/>
            <a:p>
              <a:r>
                <a:rPr lang="en-US" sz="1300"/>
                <a:t>b) Feature Similarity on adversarial perturbed CIFAR10 </a:t>
              </a:r>
            </a:p>
          </p:txBody>
        </p:sp>
        <p:pic>
          <p:nvPicPr>
            <p:cNvPr id="7" name="Picture 6" descr="A chart of different colored squares&#10;&#10;Description automatically generated">
              <a:extLst>
                <a:ext uri="{FF2B5EF4-FFF2-40B4-BE49-F238E27FC236}">
                  <a16:creationId xmlns:a16="http://schemas.microsoft.com/office/drawing/2014/main" id="{D15FCC9C-D358-5D16-2C52-5E200467D13D}"/>
                </a:ext>
              </a:extLst>
            </p:cNvPr>
            <p:cNvPicPr>
              <a:picLocks noChangeAspect="1"/>
            </p:cNvPicPr>
            <p:nvPr/>
          </p:nvPicPr>
          <p:blipFill rotWithShape="1">
            <a:blip r:embed="rId2"/>
            <a:srcRect l="1761" t="2834" r="12522" b="10179"/>
            <a:stretch/>
          </p:blipFill>
          <p:spPr>
            <a:xfrm>
              <a:off x="6196516" y="3010883"/>
              <a:ext cx="5148491" cy="3483233"/>
            </a:xfrm>
            <a:prstGeom prst="rect">
              <a:avLst/>
            </a:prstGeom>
          </p:spPr>
        </p:pic>
        <p:pic>
          <p:nvPicPr>
            <p:cNvPr id="8" name="Picture 7" descr="A chart of different colored squares&#10;&#10;Description automatically generated">
              <a:extLst>
                <a:ext uri="{FF2B5EF4-FFF2-40B4-BE49-F238E27FC236}">
                  <a16:creationId xmlns:a16="http://schemas.microsoft.com/office/drawing/2014/main" id="{8ECE7F7B-F52F-D5D6-E863-DF472D0EE265}"/>
                </a:ext>
              </a:extLst>
            </p:cNvPr>
            <p:cNvPicPr>
              <a:picLocks noChangeAspect="1"/>
            </p:cNvPicPr>
            <p:nvPr/>
          </p:nvPicPr>
          <p:blipFill rotWithShape="1">
            <a:blip r:embed="rId3"/>
            <a:srcRect l="1634" t="3596" r="11265" b="9417"/>
            <a:stretch/>
          </p:blipFill>
          <p:spPr>
            <a:xfrm>
              <a:off x="846993" y="3010884"/>
              <a:ext cx="5231695" cy="3483233"/>
            </a:xfrm>
            <a:prstGeom prst="rect">
              <a:avLst/>
            </a:prstGeom>
          </p:spPr>
        </p:pic>
      </p:grpSp>
      <p:sp>
        <p:nvSpPr>
          <p:cNvPr id="3" name="Text Placeholder 2">
            <a:extLst>
              <a:ext uri="{FF2B5EF4-FFF2-40B4-BE49-F238E27FC236}">
                <a16:creationId xmlns:a16="http://schemas.microsoft.com/office/drawing/2014/main" id="{F6489B28-9B00-5634-524B-47BE44960C54}"/>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34" name="Group 33">
            <a:extLst>
              <a:ext uri="{FF2B5EF4-FFF2-40B4-BE49-F238E27FC236}">
                <a16:creationId xmlns:a16="http://schemas.microsoft.com/office/drawing/2014/main" id="{3D4D89F5-1773-0ED7-A90E-645222617D7B}"/>
              </a:ext>
            </a:extLst>
          </p:cNvPr>
          <p:cNvGrpSpPr/>
          <p:nvPr/>
        </p:nvGrpSpPr>
        <p:grpSpPr>
          <a:xfrm>
            <a:off x="1198037" y="3254703"/>
            <a:ext cx="9359916" cy="497308"/>
            <a:chOff x="1198037" y="3254703"/>
            <a:chExt cx="9359916" cy="497308"/>
          </a:xfrm>
        </p:grpSpPr>
        <p:sp>
          <p:nvSpPr>
            <p:cNvPr id="33" name="Rectangle 32">
              <a:extLst>
                <a:ext uri="{FF2B5EF4-FFF2-40B4-BE49-F238E27FC236}">
                  <a16:creationId xmlns:a16="http://schemas.microsoft.com/office/drawing/2014/main" id="{F8EB677E-DB56-A14E-B060-8F69C56D2A3F}"/>
                </a:ext>
              </a:extLst>
            </p:cNvPr>
            <p:cNvSpPr/>
            <p:nvPr/>
          </p:nvSpPr>
          <p:spPr>
            <a:xfrm>
              <a:off x="6850239" y="3284760"/>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8DC6F6-38AA-8E54-7E3B-0B52C86312CE}"/>
                </a:ext>
              </a:extLst>
            </p:cNvPr>
            <p:cNvSpPr/>
            <p:nvPr/>
          </p:nvSpPr>
          <p:spPr>
            <a:xfrm>
              <a:off x="1507014" y="3254703"/>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9C41C9D-A2CE-3223-0D10-A09AA69E421C}"/>
                </a:ext>
              </a:extLst>
            </p:cNvPr>
            <p:cNvSpPr/>
            <p:nvPr/>
          </p:nvSpPr>
          <p:spPr>
            <a:xfrm rot="14400000">
              <a:off x="1258042" y="3509871"/>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6" name="Group 35">
            <a:extLst>
              <a:ext uri="{FF2B5EF4-FFF2-40B4-BE49-F238E27FC236}">
                <a16:creationId xmlns:a16="http://schemas.microsoft.com/office/drawing/2014/main" id="{93E47219-4AAA-020C-CFA9-323D1D854045}"/>
              </a:ext>
            </a:extLst>
          </p:cNvPr>
          <p:cNvGrpSpPr/>
          <p:nvPr/>
        </p:nvGrpSpPr>
        <p:grpSpPr>
          <a:xfrm>
            <a:off x="2999425" y="2761934"/>
            <a:ext cx="5964309" cy="981087"/>
            <a:chOff x="2999425" y="2761934"/>
            <a:chExt cx="5964309" cy="981087"/>
          </a:xfrm>
        </p:grpSpPr>
        <p:sp>
          <p:nvSpPr>
            <p:cNvPr id="11" name="Rectangle 10">
              <a:extLst>
                <a:ext uri="{FF2B5EF4-FFF2-40B4-BE49-F238E27FC236}">
                  <a16:creationId xmlns:a16="http://schemas.microsoft.com/office/drawing/2014/main" id="{3926B1D8-EB54-9FD7-D960-C39536F37B41}"/>
                </a:ext>
              </a:extLst>
            </p:cNvPr>
            <p:cNvSpPr/>
            <p:nvPr/>
          </p:nvSpPr>
          <p:spPr>
            <a:xfrm>
              <a:off x="8444459" y="3293288"/>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A52BB5-7E7B-089B-1104-EBDEB20DA41C}"/>
                </a:ext>
              </a:extLst>
            </p:cNvPr>
            <p:cNvSpPr/>
            <p:nvPr/>
          </p:nvSpPr>
          <p:spPr>
            <a:xfrm>
              <a:off x="3113318" y="3254704"/>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1C1D2567-039E-4E15-4366-CF2CFC666BD6}"/>
                </a:ext>
              </a:extLst>
            </p:cNvPr>
            <p:cNvSpPr/>
            <p:nvPr/>
          </p:nvSpPr>
          <p:spPr>
            <a:xfrm rot="18900000">
              <a:off x="2999425" y="276193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Down Arrow 24">
              <a:extLst>
                <a:ext uri="{FF2B5EF4-FFF2-40B4-BE49-F238E27FC236}">
                  <a16:creationId xmlns:a16="http://schemas.microsoft.com/office/drawing/2014/main" id="{A3130586-EC13-F933-4E28-304F3E1E5EC6}"/>
                </a:ext>
              </a:extLst>
            </p:cNvPr>
            <p:cNvSpPr/>
            <p:nvPr/>
          </p:nvSpPr>
          <p:spPr>
            <a:xfrm rot="18900000">
              <a:off x="8391593" y="277235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7" name="Group 36">
            <a:extLst>
              <a:ext uri="{FF2B5EF4-FFF2-40B4-BE49-F238E27FC236}">
                <a16:creationId xmlns:a16="http://schemas.microsoft.com/office/drawing/2014/main" id="{FCEA6B52-42A7-2B63-033E-2BE8A0A0D1B6}"/>
              </a:ext>
            </a:extLst>
          </p:cNvPr>
          <p:cNvGrpSpPr/>
          <p:nvPr/>
        </p:nvGrpSpPr>
        <p:grpSpPr>
          <a:xfrm>
            <a:off x="3640719" y="2775363"/>
            <a:ext cx="5851130" cy="967656"/>
            <a:chOff x="3640719" y="2775363"/>
            <a:chExt cx="5851130" cy="967656"/>
          </a:xfrm>
        </p:grpSpPr>
        <p:sp>
          <p:nvSpPr>
            <p:cNvPr id="13" name="Rectangle 12">
              <a:extLst>
                <a:ext uri="{FF2B5EF4-FFF2-40B4-BE49-F238E27FC236}">
                  <a16:creationId xmlns:a16="http://schemas.microsoft.com/office/drawing/2014/main" id="{2996A90D-FC03-B327-935D-1B598F4AD279}"/>
                </a:ext>
              </a:extLst>
            </p:cNvPr>
            <p:cNvSpPr/>
            <p:nvPr/>
          </p:nvSpPr>
          <p:spPr>
            <a:xfrm>
              <a:off x="8972574" y="3293286"/>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A22D32-4729-88B5-91D9-FA227EA0AEB8}"/>
                </a:ext>
              </a:extLst>
            </p:cNvPr>
            <p:cNvSpPr/>
            <p:nvPr/>
          </p:nvSpPr>
          <p:spPr>
            <a:xfrm>
              <a:off x="3641433" y="3254702"/>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6C03BBAD-E548-9A08-F865-21D9061BCCEA}"/>
                </a:ext>
              </a:extLst>
            </p:cNvPr>
            <p:cNvSpPr/>
            <p:nvPr/>
          </p:nvSpPr>
          <p:spPr>
            <a:xfrm rot="18900000">
              <a:off x="3640719" y="277536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6" name="Down Arrow 25">
              <a:extLst>
                <a:ext uri="{FF2B5EF4-FFF2-40B4-BE49-F238E27FC236}">
                  <a16:creationId xmlns:a16="http://schemas.microsoft.com/office/drawing/2014/main" id="{A61054E7-82E8-3366-EE4D-3F256FFA4218}"/>
                </a:ext>
              </a:extLst>
            </p:cNvPr>
            <p:cNvSpPr/>
            <p:nvPr/>
          </p:nvSpPr>
          <p:spPr>
            <a:xfrm rot="18900000">
              <a:off x="9032887" y="278578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8" name="Group 37">
            <a:extLst>
              <a:ext uri="{FF2B5EF4-FFF2-40B4-BE49-F238E27FC236}">
                <a16:creationId xmlns:a16="http://schemas.microsoft.com/office/drawing/2014/main" id="{6B424B24-D2DD-04C8-2567-23A7C1A27BE0}"/>
              </a:ext>
            </a:extLst>
          </p:cNvPr>
          <p:cNvGrpSpPr/>
          <p:nvPr/>
        </p:nvGrpSpPr>
        <p:grpSpPr>
          <a:xfrm>
            <a:off x="4165128" y="2768868"/>
            <a:ext cx="5854836" cy="974153"/>
            <a:chOff x="4165128" y="2768868"/>
            <a:chExt cx="5854836" cy="974153"/>
          </a:xfrm>
        </p:grpSpPr>
        <p:sp>
          <p:nvSpPr>
            <p:cNvPr id="12" name="Rectangle 11">
              <a:extLst>
                <a:ext uri="{FF2B5EF4-FFF2-40B4-BE49-F238E27FC236}">
                  <a16:creationId xmlns:a16="http://schemas.microsoft.com/office/drawing/2014/main" id="{35190FA1-C16D-9DED-D10E-AFF9C28DA1FC}"/>
                </a:ext>
              </a:extLst>
            </p:cNvPr>
            <p:cNvSpPr/>
            <p:nvPr/>
          </p:nvSpPr>
          <p:spPr>
            <a:xfrm>
              <a:off x="9500689" y="3293288"/>
              <a:ext cx="51927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8A330D-03AC-EA22-8064-296A4AAFDBD9}"/>
                </a:ext>
              </a:extLst>
            </p:cNvPr>
            <p:cNvSpPr/>
            <p:nvPr/>
          </p:nvSpPr>
          <p:spPr>
            <a:xfrm>
              <a:off x="4165128" y="3254704"/>
              <a:ext cx="52369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2975CBC4-B7B4-047E-441F-1FC86006523F}"/>
                </a:ext>
              </a:extLst>
            </p:cNvPr>
            <p:cNvSpPr/>
            <p:nvPr/>
          </p:nvSpPr>
          <p:spPr>
            <a:xfrm rot="18900000">
              <a:off x="4183528" y="276886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7" name="Down Arrow 26">
              <a:extLst>
                <a:ext uri="{FF2B5EF4-FFF2-40B4-BE49-F238E27FC236}">
                  <a16:creationId xmlns:a16="http://schemas.microsoft.com/office/drawing/2014/main" id="{65FF1D95-9814-C999-F62F-7BE7CBB55041}"/>
                </a:ext>
              </a:extLst>
            </p:cNvPr>
            <p:cNvSpPr/>
            <p:nvPr/>
          </p:nvSpPr>
          <p:spPr>
            <a:xfrm rot="18900000">
              <a:off x="9575696" y="277928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5" name="Group 34">
            <a:extLst>
              <a:ext uri="{FF2B5EF4-FFF2-40B4-BE49-F238E27FC236}">
                <a16:creationId xmlns:a16="http://schemas.microsoft.com/office/drawing/2014/main" id="{1838FCE5-2BC6-35A7-DE53-DB9368B85274}"/>
              </a:ext>
            </a:extLst>
          </p:cNvPr>
          <p:cNvGrpSpPr/>
          <p:nvPr/>
        </p:nvGrpSpPr>
        <p:grpSpPr>
          <a:xfrm>
            <a:off x="2501353" y="2722980"/>
            <a:ext cx="5921244" cy="1014974"/>
            <a:chOff x="2501353" y="2722980"/>
            <a:chExt cx="5921244" cy="1014974"/>
          </a:xfrm>
        </p:grpSpPr>
        <p:sp>
          <p:nvSpPr>
            <p:cNvPr id="28" name="Rectangle 27">
              <a:extLst>
                <a:ext uri="{FF2B5EF4-FFF2-40B4-BE49-F238E27FC236}">
                  <a16:creationId xmlns:a16="http://schemas.microsoft.com/office/drawing/2014/main" id="{9FE7733F-41DC-1648-DD83-16F9250E9BFA}"/>
                </a:ext>
              </a:extLst>
            </p:cNvPr>
            <p:cNvSpPr/>
            <p:nvPr/>
          </p:nvSpPr>
          <p:spPr>
            <a:xfrm>
              <a:off x="7903322" y="3288221"/>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6AAF169A-559F-41F2-E1A3-E5995258506E}"/>
                </a:ext>
              </a:extLst>
            </p:cNvPr>
            <p:cNvSpPr/>
            <p:nvPr/>
          </p:nvSpPr>
          <p:spPr>
            <a:xfrm rot="18900000">
              <a:off x="7847981" y="2750886"/>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 name="Rectangle 29">
              <a:extLst>
                <a:ext uri="{FF2B5EF4-FFF2-40B4-BE49-F238E27FC236}">
                  <a16:creationId xmlns:a16="http://schemas.microsoft.com/office/drawing/2014/main" id="{75EA3D78-CCC0-8A05-F15B-EE65A7057446}"/>
                </a:ext>
              </a:extLst>
            </p:cNvPr>
            <p:cNvSpPr/>
            <p:nvPr/>
          </p:nvSpPr>
          <p:spPr>
            <a:xfrm>
              <a:off x="2556694" y="3260315"/>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02ACB2E2-83AB-F072-2EBE-7B18F877CDBA}"/>
                </a:ext>
              </a:extLst>
            </p:cNvPr>
            <p:cNvSpPr/>
            <p:nvPr/>
          </p:nvSpPr>
          <p:spPr>
            <a:xfrm rot="18900000">
              <a:off x="2501353" y="2722980"/>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5" name="Text Placeholder 2">
            <a:extLst>
              <a:ext uri="{FF2B5EF4-FFF2-40B4-BE49-F238E27FC236}">
                <a16:creationId xmlns:a16="http://schemas.microsoft.com/office/drawing/2014/main" id="{C31605D4-B5A7-E669-B836-8B81237A537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620957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B0112EE4-4C97-476C-16CF-817CE93F22AD}"/>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sp>
        <p:nvSpPr>
          <p:cNvPr id="67" name="Text Placeholder 2">
            <a:extLst>
              <a:ext uri="{FF2B5EF4-FFF2-40B4-BE49-F238E27FC236}">
                <a16:creationId xmlns:a16="http://schemas.microsoft.com/office/drawing/2014/main" id="{10EF1B92-168B-DB46-4E5E-D131C3ADA531}"/>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54" name="Group 53">
            <a:extLst>
              <a:ext uri="{FF2B5EF4-FFF2-40B4-BE49-F238E27FC236}">
                <a16:creationId xmlns:a16="http://schemas.microsoft.com/office/drawing/2014/main" id="{074A6EFF-D15B-B3A4-37E9-2164D3DDE49D}"/>
              </a:ext>
            </a:extLst>
          </p:cNvPr>
          <p:cNvGrpSpPr/>
          <p:nvPr/>
        </p:nvGrpSpPr>
        <p:grpSpPr>
          <a:xfrm>
            <a:off x="1171457" y="2866249"/>
            <a:ext cx="9491696" cy="3947971"/>
            <a:chOff x="1171457" y="2866249"/>
            <a:chExt cx="9491696" cy="3947971"/>
          </a:xfrm>
        </p:grpSpPr>
        <p:grpSp>
          <p:nvGrpSpPr>
            <p:cNvPr id="4" name="Group 3">
              <a:extLst>
                <a:ext uri="{FF2B5EF4-FFF2-40B4-BE49-F238E27FC236}">
                  <a16:creationId xmlns:a16="http://schemas.microsoft.com/office/drawing/2014/main" id="{977EAFC3-B227-8C10-7469-FE43792F629A}"/>
                </a:ext>
              </a:extLst>
            </p:cNvPr>
            <p:cNvGrpSpPr/>
            <p:nvPr/>
          </p:nvGrpSpPr>
          <p:grpSpPr>
            <a:xfrm>
              <a:off x="1171457" y="3010884"/>
              <a:ext cx="5231695" cy="3803336"/>
              <a:chOff x="953229" y="1645382"/>
              <a:chExt cx="4778735" cy="3474043"/>
            </a:xfrm>
          </p:grpSpPr>
          <p:sp>
            <p:nvSpPr>
              <p:cNvPr id="5" name="TextBox 4">
                <a:extLst>
                  <a:ext uri="{FF2B5EF4-FFF2-40B4-BE49-F238E27FC236}">
                    <a16:creationId xmlns:a16="http://schemas.microsoft.com/office/drawing/2014/main" id="{D142585A-9B7C-E1DC-84E4-DC50F3ED43A5}"/>
                  </a:ext>
                </a:extLst>
              </p:cNvPr>
              <p:cNvSpPr txBox="1"/>
              <p:nvPr/>
            </p:nvSpPr>
            <p:spPr>
              <a:xfrm>
                <a:off x="1556105" y="4827037"/>
                <a:ext cx="3572984" cy="292388"/>
              </a:xfrm>
              <a:prstGeom prst="rect">
                <a:avLst/>
              </a:prstGeom>
              <a:noFill/>
            </p:spPr>
            <p:txBody>
              <a:bodyPr wrap="square" rtlCol="0">
                <a:spAutoFit/>
              </a:bodyPr>
              <a:lstStyle/>
              <a:p>
                <a:r>
                  <a:rPr lang="en-US" sz="1300"/>
                  <a:t>a) Feature Similarity on Standard CIFAR10 </a:t>
                </a:r>
              </a:p>
            </p:txBody>
          </p:sp>
          <p:pic>
            <p:nvPicPr>
              <p:cNvPr id="8" name="Picture 7" descr="A chart of different colored squares&#10;&#10;Description automatically generated">
                <a:extLst>
                  <a:ext uri="{FF2B5EF4-FFF2-40B4-BE49-F238E27FC236}">
                    <a16:creationId xmlns:a16="http://schemas.microsoft.com/office/drawing/2014/main" id="{8ECE7F7B-F52F-D5D6-E863-DF472D0EE265}"/>
                  </a:ext>
                </a:extLst>
              </p:cNvPr>
              <p:cNvPicPr>
                <a:picLocks noChangeAspect="1"/>
              </p:cNvPicPr>
              <p:nvPr/>
            </p:nvPicPr>
            <p:blipFill rotWithShape="1">
              <a:blip r:embed="rId2"/>
              <a:srcRect l="1634" t="3596" r="11265" b="9417"/>
              <a:stretch/>
            </p:blipFill>
            <p:spPr>
              <a:xfrm>
                <a:off x="953229" y="1645382"/>
                <a:ext cx="4778735" cy="3181655"/>
              </a:xfrm>
              <a:prstGeom prst="rect">
                <a:avLst/>
              </a:prstGeom>
            </p:spPr>
          </p:pic>
        </p:grpSp>
        <p:pic>
          <p:nvPicPr>
            <p:cNvPr id="15" name="Picture 14">
              <a:extLst>
                <a:ext uri="{FF2B5EF4-FFF2-40B4-BE49-F238E27FC236}">
                  <a16:creationId xmlns:a16="http://schemas.microsoft.com/office/drawing/2014/main" id="{E363F364-4DC2-3BC5-295D-95913BF4B137}"/>
                </a:ext>
              </a:extLst>
            </p:cNvPr>
            <p:cNvPicPr>
              <a:picLocks noChangeAspect="1"/>
            </p:cNvPicPr>
            <p:nvPr/>
          </p:nvPicPr>
          <p:blipFill>
            <a:blip r:embed="rId3"/>
            <a:stretch>
              <a:fillRect/>
            </a:stretch>
          </p:blipFill>
          <p:spPr>
            <a:xfrm>
              <a:off x="6751497" y="2866249"/>
              <a:ext cx="3911656" cy="3480296"/>
            </a:xfrm>
            <a:prstGeom prst="rect">
              <a:avLst/>
            </a:prstGeom>
          </p:spPr>
        </p:pic>
        <p:sp>
          <p:nvSpPr>
            <p:cNvPr id="16" name="TextBox 15">
              <a:extLst>
                <a:ext uri="{FF2B5EF4-FFF2-40B4-BE49-F238E27FC236}">
                  <a16:creationId xmlns:a16="http://schemas.microsoft.com/office/drawing/2014/main" id="{D35B9038-430A-600C-DD1F-1D305F869163}"/>
                </a:ext>
              </a:extLst>
            </p:cNvPr>
            <p:cNvSpPr txBox="1"/>
            <p:nvPr/>
          </p:nvSpPr>
          <p:spPr>
            <a:xfrm>
              <a:off x="6751498" y="6280467"/>
              <a:ext cx="3823743" cy="336006"/>
            </a:xfrm>
            <a:prstGeom prst="rect">
              <a:avLst/>
            </a:prstGeom>
            <a:noFill/>
          </p:spPr>
          <p:txBody>
            <a:bodyPr wrap="square" rtlCol="0">
              <a:spAutoFit/>
            </a:bodyPr>
            <a:lstStyle/>
            <a:p>
              <a:pPr algn="ctr"/>
              <a:r>
                <a:rPr lang="en-US" sz="1200"/>
                <a:t>Comparative performance of CL methods on the Split-CIFAR10 dataset over 9 steps, 5 steps, and 2 steps.</a:t>
              </a:r>
            </a:p>
          </p:txBody>
        </p:sp>
      </p:grpSp>
      <p:grpSp>
        <p:nvGrpSpPr>
          <p:cNvPr id="58" name="Group 57">
            <a:extLst>
              <a:ext uri="{FF2B5EF4-FFF2-40B4-BE49-F238E27FC236}">
                <a16:creationId xmlns:a16="http://schemas.microsoft.com/office/drawing/2014/main" id="{ED14867B-9358-5217-47E2-00F3EB64781F}"/>
              </a:ext>
            </a:extLst>
          </p:cNvPr>
          <p:cNvGrpSpPr/>
          <p:nvPr/>
        </p:nvGrpSpPr>
        <p:grpSpPr>
          <a:xfrm>
            <a:off x="1522501" y="3254703"/>
            <a:ext cx="8890185" cy="2330632"/>
            <a:chOff x="1522501" y="3254703"/>
            <a:chExt cx="8890185" cy="2330632"/>
          </a:xfrm>
        </p:grpSpPr>
        <p:sp>
          <p:nvSpPr>
            <p:cNvPr id="9" name="Rectangle 8">
              <a:extLst>
                <a:ext uri="{FF2B5EF4-FFF2-40B4-BE49-F238E27FC236}">
                  <a16:creationId xmlns:a16="http://schemas.microsoft.com/office/drawing/2014/main" id="{E18DC6F6-38AA-8E54-7E3B-0B52C86312CE}"/>
                </a:ext>
              </a:extLst>
            </p:cNvPr>
            <p:cNvSpPr/>
            <p:nvPr/>
          </p:nvSpPr>
          <p:spPr>
            <a:xfrm>
              <a:off x="1831478" y="3254703"/>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9C41C9D-A2CE-3223-0D10-A09AA69E421C}"/>
                </a:ext>
              </a:extLst>
            </p:cNvPr>
            <p:cNvSpPr/>
            <p:nvPr/>
          </p:nvSpPr>
          <p:spPr>
            <a:xfrm rot="14400000">
              <a:off x="1582506" y="3509871"/>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8" name="Rectangle 27">
              <a:extLst>
                <a:ext uri="{FF2B5EF4-FFF2-40B4-BE49-F238E27FC236}">
                  <a16:creationId xmlns:a16="http://schemas.microsoft.com/office/drawing/2014/main" id="{466EA3E4-F005-AA2D-D7BD-290B8085B33A}"/>
                </a:ext>
              </a:extLst>
            </p:cNvPr>
            <p:cNvSpPr/>
            <p:nvPr/>
          </p:nvSpPr>
          <p:spPr>
            <a:xfrm>
              <a:off x="6914996" y="5420442"/>
              <a:ext cx="3497690" cy="164893"/>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9B075C1-790E-46B6-5E4F-CBDF62A725B4}"/>
              </a:ext>
            </a:extLst>
          </p:cNvPr>
          <p:cNvGrpSpPr/>
          <p:nvPr/>
        </p:nvGrpSpPr>
        <p:grpSpPr>
          <a:xfrm>
            <a:off x="3965183" y="2775363"/>
            <a:ext cx="6447503" cy="2618956"/>
            <a:chOff x="3965183" y="2775363"/>
            <a:chExt cx="6447503" cy="2618956"/>
          </a:xfrm>
        </p:grpSpPr>
        <p:sp>
          <p:nvSpPr>
            <p:cNvPr id="21" name="Down Arrow 20">
              <a:extLst>
                <a:ext uri="{FF2B5EF4-FFF2-40B4-BE49-F238E27FC236}">
                  <a16:creationId xmlns:a16="http://schemas.microsoft.com/office/drawing/2014/main" id="{6C03BBAD-E548-9A08-F865-21D9061BCCEA}"/>
                </a:ext>
              </a:extLst>
            </p:cNvPr>
            <p:cNvSpPr/>
            <p:nvPr/>
          </p:nvSpPr>
          <p:spPr>
            <a:xfrm rot="18900000">
              <a:off x="3965183" y="277536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F3A22D32-4729-88B5-91D9-FA227EA0AEB8}"/>
                </a:ext>
              </a:extLst>
            </p:cNvPr>
            <p:cNvSpPr/>
            <p:nvPr/>
          </p:nvSpPr>
          <p:spPr>
            <a:xfrm>
              <a:off x="3965897" y="3263580"/>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3C8F0E-4F33-5839-A186-671B230C78C9}"/>
                </a:ext>
              </a:extLst>
            </p:cNvPr>
            <p:cNvSpPr/>
            <p:nvPr/>
          </p:nvSpPr>
          <p:spPr>
            <a:xfrm>
              <a:off x="6914996" y="5229426"/>
              <a:ext cx="3497690" cy="1648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E291C1B8-5A56-01D9-8162-F45CFFFF2573}"/>
              </a:ext>
            </a:extLst>
          </p:cNvPr>
          <p:cNvGrpSpPr/>
          <p:nvPr/>
        </p:nvGrpSpPr>
        <p:grpSpPr>
          <a:xfrm>
            <a:off x="4489592" y="2768868"/>
            <a:ext cx="5923094" cy="1765426"/>
            <a:chOff x="4489592" y="2768868"/>
            <a:chExt cx="5923094" cy="1765426"/>
          </a:xfrm>
        </p:grpSpPr>
        <p:sp>
          <p:nvSpPr>
            <p:cNvPr id="18" name="Rectangle 17">
              <a:extLst>
                <a:ext uri="{FF2B5EF4-FFF2-40B4-BE49-F238E27FC236}">
                  <a16:creationId xmlns:a16="http://schemas.microsoft.com/office/drawing/2014/main" id="{048A330D-03AC-EA22-8064-296A4AAFDBD9}"/>
                </a:ext>
              </a:extLst>
            </p:cNvPr>
            <p:cNvSpPr/>
            <p:nvPr/>
          </p:nvSpPr>
          <p:spPr>
            <a:xfrm>
              <a:off x="4489592" y="3263582"/>
              <a:ext cx="52369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2975CBC4-B7B4-047E-441F-1FC86006523F}"/>
                </a:ext>
              </a:extLst>
            </p:cNvPr>
            <p:cNvSpPr/>
            <p:nvPr/>
          </p:nvSpPr>
          <p:spPr>
            <a:xfrm rot="18900000">
              <a:off x="4507992" y="276886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 name="Rectangle 29">
              <a:extLst>
                <a:ext uri="{FF2B5EF4-FFF2-40B4-BE49-F238E27FC236}">
                  <a16:creationId xmlns:a16="http://schemas.microsoft.com/office/drawing/2014/main" id="{42A31CC4-F18E-4422-92B7-8F1BCF828FC6}"/>
                </a:ext>
              </a:extLst>
            </p:cNvPr>
            <p:cNvSpPr/>
            <p:nvPr/>
          </p:nvSpPr>
          <p:spPr>
            <a:xfrm>
              <a:off x="6914996" y="4369401"/>
              <a:ext cx="3497690" cy="16489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51012B94-8FA3-F74D-A626-DA9B99D040FA}"/>
              </a:ext>
            </a:extLst>
          </p:cNvPr>
          <p:cNvGrpSpPr/>
          <p:nvPr/>
        </p:nvGrpSpPr>
        <p:grpSpPr>
          <a:xfrm>
            <a:off x="3323889" y="2761934"/>
            <a:ext cx="7088325" cy="1592068"/>
            <a:chOff x="3323889" y="2761934"/>
            <a:chExt cx="7088325" cy="1592068"/>
          </a:xfrm>
        </p:grpSpPr>
        <p:sp>
          <p:nvSpPr>
            <p:cNvPr id="17" name="Rectangle 16">
              <a:extLst>
                <a:ext uri="{FF2B5EF4-FFF2-40B4-BE49-F238E27FC236}">
                  <a16:creationId xmlns:a16="http://schemas.microsoft.com/office/drawing/2014/main" id="{38A52BB5-7E7B-089B-1104-EBDEB20DA41C}"/>
                </a:ext>
              </a:extLst>
            </p:cNvPr>
            <p:cNvSpPr/>
            <p:nvPr/>
          </p:nvSpPr>
          <p:spPr>
            <a:xfrm>
              <a:off x="3437782" y="3263582"/>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1C1D2567-039E-4E15-4366-CF2CFC666BD6}"/>
                </a:ext>
              </a:extLst>
            </p:cNvPr>
            <p:cNvSpPr/>
            <p:nvPr/>
          </p:nvSpPr>
          <p:spPr>
            <a:xfrm rot="18900000">
              <a:off x="3323889" y="276193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7" name="Rectangle 46">
              <a:extLst>
                <a:ext uri="{FF2B5EF4-FFF2-40B4-BE49-F238E27FC236}">
                  <a16:creationId xmlns:a16="http://schemas.microsoft.com/office/drawing/2014/main" id="{09797854-FD85-879A-A008-DEA89E3DFFFA}"/>
                </a:ext>
              </a:extLst>
            </p:cNvPr>
            <p:cNvSpPr/>
            <p:nvPr/>
          </p:nvSpPr>
          <p:spPr>
            <a:xfrm>
              <a:off x="6914524" y="4189109"/>
              <a:ext cx="3497690" cy="164893"/>
            </a:xfrm>
            <a:prstGeom prst="rect">
              <a:avLst/>
            </a:prstGeom>
            <a:noFill/>
            <a:ln w="190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D8198994-910B-FD3B-8489-925C889FEE5D}"/>
              </a:ext>
            </a:extLst>
          </p:cNvPr>
          <p:cNvGrpSpPr/>
          <p:nvPr/>
        </p:nvGrpSpPr>
        <p:grpSpPr>
          <a:xfrm>
            <a:off x="2829826" y="2722980"/>
            <a:ext cx="7582388" cy="1285794"/>
            <a:chOff x="2829826" y="2722980"/>
            <a:chExt cx="7582388" cy="1285794"/>
          </a:xfrm>
        </p:grpSpPr>
        <p:sp>
          <p:nvSpPr>
            <p:cNvPr id="48" name="Rectangle 47">
              <a:extLst>
                <a:ext uri="{FF2B5EF4-FFF2-40B4-BE49-F238E27FC236}">
                  <a16:creationId xmlns:a16="http://schemas.microsoft.com/office/drawing/2014/main" id="{387BD9A1-053E-C23C-B0E7-BCC0F63468C5}"/>
                </a:ext>
              </a:extLst>
            </p:cNvPr>
            <p:cNvSpPr/>
            <p:nvPr/>
          </p:nvSpPr>
          <p:spPr>
            <a:xfrm>
              <a:off x="2885167" y="3260315"/>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A5C8B729-A2C9-AF45-F151-10D2D755A041}"/>
                </a:ext>
              </a:extLst>
            </p:cNvPr>
            <p:cNvSpPr/>
            <p:nvPr/>
          </p:nvSpPr>
          <p:spPr>
            <a:xfrm rot="18900000">
              <a:off x="2829826" y="2722980"/>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0" name="Rectangle 49">
              <a:extLst>
                <a:ext uri="{FF2B5EF4-FFF2-40B4-BE49-F238E27FC236}">
                  <a16:creationId xmlns:a16="http://schemas.microsoft.com/office/drawing/2014/main" id="{C8875387-F2E5-2BF1-F359-C8E2DC2FEA3C}"/>
                </a:ext>
              </a:extLst>
            </p:cNvPr>
            <p:cNvSpPr/>
            <p:nvPr/>
          </p:nvSpPr>
          <p:spPr>
            <a:xfrm>
              <a:off x="6914524" y="3843881"/>
              <a:ext cx="3497690" cy="164893"/>
            </a:xfrm>
            <a:prstGeom prst="rect">
              <a:avLst/>
            </a:prstGeom>
            <a:noFill/>
            <a:ln w="190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2">
            <a:extLst>
              <a:ext uri="{FF2B5EF4-FFF2-40B4-BE49-F238E27FC236}">
                <a16:creationId xmlns:a16="http://schemas.microsoft.com/office/drawing/2014/main" id="{63C704A3-345A-B972-5981-F2D53B9192E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9745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489B28-9B00-5634-524B-47BE44960C54}"/>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55" name="Group 54">
            <a:extLst>
              <a:ext uri="{FF2B5EF4-FFF2-40B4-BE49-F238E27FC236}">
                <a16:creationId xmlns:a16="http://schemas.microsoft.com/office/drawing/2014/main" id="{9FF77D9A-D3D9-78D8-CB38-5220CFFBA606}"/>
              </a:ext>
            </a:extLst>
          </p:cNvPr>
          <p:cNvGrpSpPr/>
          <p:nvPr/>
        </p:nvGrpSpPr>
        <p:grpSpPr>
          <a:xfrm>
            <a:off x="6196516" y="3010883"/>
            <a:ext cx="5148491" cy="3803337"/>
            <a:chOff x="6196516" y="3010883"/>
            <a:chExt cx="5148491" cy="3803337"/>
          </a:xfrm>
        </p:grpSpPr>
        <p:sp>
          <p:nvSpPr>
            <p:cNvPr id="6" name="TextBox 5">
              <a:extLst>
                <a:ext uri="{FF2B5EF4-FFF2-40B4-BE49-F238E27FC236}">
                  <a16:creationId xmlns:a16="http://schemas.microsoft.com/office/drawing/2014/main" id="{A1CDABAF-F24E-FE09-91EC-457B5BDB66F0}"/>
                </a:ext>
              </a:extLst>
            </p:cNvPr>
            <p:cNvSpPr txBox="1"/>
            <p:nvPr/>
          </p:nvSpPr>
          <p:spPr>
            <a:xfrm>
              <a:off x="6616831" y="6494118"/>
              <a:ext cx="4728176" cy="320102"/>
            </a:xfrm>
            <a:prstGeom prst="rect">
              <a:avLst/>
            </a:prstGeom>
            <a:noFill/>
          </p:spPr>
          <p:txBody>
            <a:bodyPr wrap="none" rtlCol="0">
              <a:spAutoFit/>
            </a:bodyPr>
            <a:lstStyle/>
            <a:p>
              <a:r>
                <a:rPr lang="en-US" sz="1300"/>
                <a:t>b) Feature Similarity on adversarial perturbed CIFAR10 </a:t>
              </a:r>
            </a:p>
          </p:txBody>
        </p:sp>
        <p:pic>
          <p:nvPicPr>
            <p:cNvPr id="7" name="Picture 6" descr="A chart of different colored squares&#10;&#10;Description automatically generated">
              <a:extLst>
                <a:ext uri="{FF2B5EF4-FFF2-40B4-BE49-F238E27FC236}">
                  <a16:creationId xmlns:a16="http://schemas.microsoft.com/office/drawing/2014/main" id="{D15FCC9C-D358-5D16-2C52-5E200467D13D}"/>
                </a:ext>
              </a:extLst>
            </p:cNvPr>
            <p:cNvPicPr>
              <a:picLocks noChangeAspect="1"/>
            </p:cNvPicPr>
            <p:nvPr/>
          </p:nvPicPr>
          <p:blipFill rotWithShape="1">
            <a:blip r:embed="rId3"/>
            <a:srcRect l="1761" t="2834" r="12522" b="10179"/>
            <a:stretch/>
          </p:blipFill>
          <p:spPr>
            <a:xfrm>
              <a:off x="6196516" y="3010883"/>
              <a:ext cx="5148491" cy="3483233"/>
            </a:xfrm>
            <a:prstGeom prst="rect">
              <a:avLst/>
            </a:prstGeom>
          </p:spPr>
        </p:pic>
      </p:grpSp>
      <p:pic>
        <p:nvPicPr>
          <p:cNvPr id="16" name="Picture 15" descr="A screen shot of a graph&#10;&#10;Description automatically generated">
            <a:extLst>
              <a:ext uri="{FF2B5EF4-FFF2-40B4-BE49-F238E27FC236}">
                <a16:creationId xmlns:a16="http://schemas.microsoft.com/office/drawing/2014/main" id="{1EA563C0-334A-E230-54BE-AE3F53059369}"/>
              </a:ext>
            </a:extLst>
          </p:cNvPr>
          <p:cNvPicPr>
            <a:picLocks noChangeAspect="1"/>
          </p:cNvPicPr>
          <p:nvPr/>
        </p:nvPicPr>
        <p:blipFill rotWithShape="1">
          <a:blip r:embed="rId4"/>
          <a:srcRect l="33853" t="16442" r="32994"/>
          <a:stretch/>
        </p:blipFill>
        <p:spPr>
          <a:xfrm>
            <a:off x="1791900" y="3010883"/>
            <a:ext cx="4360893" cy="3722941"/>
          </a:xfrm>
          <a:prstGeom prst="rect">
            <a:avLst/>
          </a:prstGeom>
        </p:spPr>
      </p:pic>
      <p:sp>
        <p:nvSpPr>
          <p:cNvPr id="54" name="Title 1">
            <a:extLst>
              <a:ext uri="{FF2B5EF4-FFF2-40B4-BE49-F238E27FC236}">
                <a16:creationId xmlns:a16="http://schemas.microsoft.com/office/drawing/2014/main" id="{5E5DE3F2-1158-5473-5AB8-2C1BF243FE9B}"/>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grpSp>
        <p:nvGrpSpPr>
          <p:cNvPr id="58" name="Group 57">
            <a:extLst>
              <a:ext uri="{FF2B5EF4-FFF2-40B4-BE49-F238E27FC236}">
                <a16:creationId xmlns:a16="http://schemas.microsoft.com/office/drawing/2014/main" id="{40A71A9E-BDF3-DA4D-79EB-877AC114D97D}"/>
              </a:ext>
            </a:extLst>
          </p:cNvPr>
          <p:cNvGrpSpPr/>
          <p:nvPr/>
        </p:nvGrpSpPr>
        <p:grpSpPr>
          <a:xfrm>
            <a:off x="6528241" y="3284526"/>
            <a:ext cx="4029712" cy="520692"/>
            <a:chOff x="6528241" y="3284526"/>
            <a:chExt cx="4029712" cy="520692"/>
          </a:xfrm>
        </p:grpSpPr>
        <p:sp>
          <p:nvSpPr>
            <p:cNvPr id="44" name="Rectangle 43">
              <a:extLst>
                <a:ext uri="{FF2B5EF4-FFF2-40B4-BE49-F238E27FC236}">
                  <a16:creationId xmlns:a16="http://schemas.microsoft.com/office/drawing/2014/main" id="{C7155772-8FB5-7197-0902-C75D78B72BA2}"/>
                </a:ext>
              </a:extLst>
            </p:cNvPr>
            <p:cNvSpPr/>
            <p:nvPr/>
          </p:nvSpPr>
          <p:spPr>
            <a:xfrm>
              <a:off x="6850239" y="3284526"/>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F7A3556D-C6EC-7F4C-2A53-4B60AE33D753}"/>
                </a:ext>
              </a:extLst>
            </p:cNvPr>
            <p:cNvSpPr/>
            <p:nvPr/>
          </p:nvSpPr>
          <p:spPr>
            <a:xfrm rot="14400000">
              <a:off x="6588246" y="3578683"/>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61" name="Group 60">
            <a:extLst>
              <a:ext uri="{FF2B5EF4-FFF2-40B4-BE49-F238E27FC236}">
                <a16:creationId xmlns:a16="http://schemas.microsoft.com/office/drawing/2014/main" id="{19B6DC70-F3D3-9DEB-4766-CAFEA9F09072}"/>
              </a:ext>
            </a:extLst>
          </p:cNvPr>
          <p:cNvGrpSpPr/>
          <p:nvPr/>
        </p:nvGrpSpPr>
        <p:grpSpPr>
          <a:xfrm>
            <a:off x="4824597" y="3456233"/>
            <a:ext cx="631540" cy="385246"/>
            <a:chOff x="4824597" y="3456233"/>
            <a:chExt cx="631540" cy="385246"/>
          </a:xfrm>
        </p:grpSpPr>
        <p:sp>
          <p:nvSpPr>
            <p:cNvPr id="59" name="Down Arrow 58">
              <a:extLst>
                <a:ext uri="{FF2B5EF4-FFF2-40B4-BE49-F238E27FC236}">
                  <a16:creationId xmlns:a16="http://schemas.microsoft.com/office/drawing/2014/main" id="{7BD74115-D4E5-B71D-9C5D-9CF86A82D196}"/>
                </a:ext>
              </a:extLst>
            </p:cNvPr>
            <p:cNvSpPr/>
            <p:nvPr/>
          </p:nvSpPr>
          <p:spPr>
            <a:xfrm rot="3600000">
              <a:off x="5057102" y="3442444"/>
              <a:ext cx="166530" cy="631540"/>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0" name="TextBox 59">
              <a:extLst>
                <a:ext uri="{FF2B5EF4-FFF2-40B4-BE49-F238E27FC236}">
                  <a16:creationId xmlns:a16="http://schemas.microsoft.com/office/drawing/2014/main" id="{DDE0483B-7DD0-D6F1-AD7E-76B5DFD257B1}"/>
                </a:ext>
              </a:extLst>
            </p:cNvPr>
            <p:cNvSpPr txBox="1"/>
            <p:nvPr/>
          </p:nvSpPr>
          <p:spPr>
            <a:xfrm rot="19800000">
              <a:off x="4841334" y="3456233"/>
              <a:ext cx="570990" cy="246221"/>
            </a:xfrm>
            <a:prstGeom prst="rect">
              <a:avLst/>
            </a:prstGeom>
            <a:noFill/>
          </p:spPr>
          <p:txBody>
            <a:bodyPr wrap="none" rtlCol="0">
              <a:spAutoFit/>
            </a:bodyPr>
            <a:lstStyle/>
            <a:p>
              <a:r>
                <a:rPr lang="en-US" sz="1000" b="1">
                  <a:solidFill>
                    <a:srgbClr val="C58D01"/>
                  </a:solidFill>
                </a:rPr>
                <a:t>ADRM</a:t>
              </a:r>
            </a:p>
          </p:txBody>
        </p:sp>
      </p:grpSp>
      <p:grpSp>
        <p:nvGrpSpPr>
          <p:cNvPr id="66" name="Group 65">
            <a:extLst>
              <a:ext uri="{FF2B5EF4-FFF2-40B4-BE49-F238E27FC236}">
                <a16:creationId xmlns:a16="http://schemas.microsoft.com/office/drawing/2014/main" id="{9032D5C0-42A8-2612-7685-514EE28844BC}"/>
              </a:ext>
            </a:extLst>
          </p:cNvPr>
          <p:cNvGrpSpPr/>
          <p:nvPr/>
        </p:nvGrpSpPr>
        <p:grpSpPr>
          <a:xfrm>
            <a:off x="4681771" y="2772354"/>
            <a:ext cx="4281963" cy="1522699"/>
            <a:chOff x="4681771" y="2772354"/>
            <a:chExt cx="4281963" cy="1522699"/>
          </a:xfrm>
        </p:grpSpPr>
        <p:grpSp>
          <p:nvGrpSpPr>
            <p:cNvPr id="62" name="Group 61">
              <a:extLst>
                <a:ext uri="{FF2B5EF4-FFF2-40B4-BE49-F238E27FC236}">
                  <a16:creationId xmlns:a16="http://schemas.microsoft.com/office/drawing/2014/main" id="{AA056E09-B422-709A-07D2-AF090415BBC1}"/>
                </a:ext>
              </a:extLst>
            </p:cNvPr>
            <p:cNvGrpSpPr/>
            <p:nvPr/>
          </p:nvGrpSpPr>
          <p:grpSpPr>
            <a:xfrm>
              <a:off x="4681771" y="3823078"/>
              <a:ext cx="909613" cy="471975"/>
              <a:chOff x="4681771" y="3823078"/>
              <a:chExt cx="909613" cy="471975"/>
            </a:xfrm>
          </p:grpSpPr>
          <p:sp>
            <p:nvSpPr>
              <p:cNvPr id="36" name="Right Arrow 35">
                <a:extLst>
                  <a:ext uri="{FF2B5EF4-FFF2-40B4-BE49-F238E27FC236}">
                    <a16:creationId xmlns:a16="http://schemas.microsoft.com/office/drawing/2014/main" id="{43797CC8-CA73-88A8-F3AF-C694B4C3D404}"/>
                  </a:ext>
                </a:extLst>
              </p:cNvPr>
              <p:cNvSpPr/>
              <p:nvPr/>
            </p:nvSpPr>
            <p:spPr>
              <a:xfrm rot="9000000">
                <a:off x="4681771" y="4167581"/>
                <a:ext cx="712577" cy="127472"/>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5" name="TextBox 44">
                <a:extLst>
                  <a:ext uri="{FF2B5EF4-FFF2-40B4-BE49-F238E27FC236}">
                    <a16:creationId xmlns:a16="http://schemas.microsoft.com/office/drawing/2014/main" id="{1FAEA464-D744-C3B3-C2A9-D4B52C0F8623}"/>
                  </a:ext>
                </a:extLst>
              </p:cNvPr>
              <p:cNvSpPr txBox="1"/>
              <p:nvPr/>
            </p:nvSpPr>
            <p:spPr>
              <a:xfrm rot="19800000">
                <a:off x="4957877" y="3823078"/>
                <a:ext cx="633507" cy="246221"/>
              </a:xfrm>
              <a:prstGeom prst="rect">
                <a:avLst/>
              </a:prstGeom>
              <a:noFill/>
            </p:spPr>
            <p:txBody>
              <a:bodyPr wrap="none" rtlCol="0">
                <a:spAutoFit/>
              </a:bodyPr>
              <a:lstStyle/>
              <a:p>
                <a:r>
                  <a:rPr lang="en-US" sz="1000" b="1" err="1">
                    <a:solidFill>
                      <a:schemeClr val="bg2"/>
                    </a:solidFill>
                  </a:rPr>
                  <a:t>PodNet</a:t>
                </a:r>
                <a:endParaRPr lang="en-US" sz="1000" b="1">
                  <a:solidFill>
                    <a:schemeClr val="bg2"/>
                  </a:solidFill>
                </a:endParaRPr>
              </a:p>
            </p:txBody>
          </p:sp>
        </p:grpSp>
        <p:sp>
          <p:nvSpPr>
            <p:cNvPr id="25" name="Down Arrow 24">
              <a:extLst>
                <a:ext uri="{FF2B5EF4-FFF2-40B4-BE49-F238E27FC236}">
                  <a16:creationId xmlns:a16="http://schemas.microsoft.com/office/drawing/2014/main" id="{A3130586-EC13-F933-4E28-304F3E1E5EC6}"/>
                </a:ext>
              </a:extLst>
            </p:cNvPr>
            <p:cNvSpPr/>
            <p:nvPr/>
          </p:nvSpPr>
          <p:spPr>
            <a:xfrm rot="18900000">
              <a:off x="8391593" y="2772354"/>
              <a:ext cx="166530" cy="286539"/>
            </a:xfrm>
            <a:prstGeom prst="downArrow">
              <a:avLst/>
            </a:prstGeom>
            <a:solidFill>
              <a:schemeClr val="tx1"/>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a:extLst>
                <a:ext uri="{FF2B5EF4-FFF2-40B4-BE49-F238E27FC236}">
                  <a16:creationId xmlns:a16="http://schemas.microsoft.com/office/drawing/2014/main" id="{3926B1D8-EB54-9FD7-D960-C39536F37B41}"/>
                </a:ext>
              </a:extLst>
            </p:cNvPr>
            <p:cNvSpPr/>
            <p:nvPr/>
          </p:nvSpPr>
          <p:spPr>
            <a:xfrm>
              <a:off x="8444459" y="3293288"/>
              <a:ext cx="519275" cy="4497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29DB292-DF68-8BDC-2B27-642CBA24170E}"/>
              </a:ext>
            </a:extLst>
          </p:cNvPr>
          <p:cNvGrpSpPr/>
          <p:nvPr/>
        </p:nvGrpSpPr>
        <p:grpSpPr>
          <a:xfrm>
            <a:off x="4775966" y="2779288"/>
            <a:ext cx="5243998" cy="1644315"/>
            <a:chOff x="4775966" y="2779288"/>
            <a:chExt cx="5243998" cy="1644315"/>
          </a:xfrm>
        </p:grpSpPr>
        <p:grpSp>
          <p:nvGrpSpPr>
            <p:cNvPr id="63" name="Group 62">
              <a:extLst>
                <a:ext uri="{FF2B5EF4-FFF2-40B4-BE49-F238E27FC236}">
                  <a16:creationId xmlns:a16="http://schemas.microsoft.com/office/drawing/2014/main" id="{B052D9BF-23C5-61F7-6819-D2F9B59BB4BE}"/>
                </a:ext>
              </a:extLst>
            </p:cNvPr>
            <p:cNvGrpSpPr/>
            <p:nvPr/>
          </p:nvGrpSpPr>
          <p:grpSpPr>
            <a:xfrm>
              <a:off x="4775966" y="4172252"/>
              <a:ext cx="884288" cy="251351"/>
              <a:chOff x="4775966" y="4172252"/>
              <a:chExt cx="884288" cy="251351"/>
            </a:xfrm>
          </p:grpSpPr>
          <p:sp>
            <p:nvSpPr>
              <p:cNvPr id="42" name="Right Arrow 41">
                <a:extLst>
                  <a:ext uri="{FF2B5EF4-FFF2-40B4-BE49-F238E27FC236}">
                    <a16:creationId xmlns:a16="http://schemas.microsoft.com/office/drawing/2014/main" id="{AC1F2C61-14E9-68B5-260E-0FDF4E674518}"/>
                  </a:ext>
                </a:extLst>
              </p:cNvPr>
              <p:cNvSpPr/>
              <p:nvPr/>
            </p:nvSpPr>
            <p:spPr>
              <a:xfrm rot="9000000">
                <a:off x="4775966" y="4296131"/>
                <a:ext cx="699546" cy="127472"/>
              </a:xfrm>
              <a:prstGeom prst="rightArrow">
                <a:avLst/>
              </a:prstGeom>
              <a:solidFill>
                <a:srgbClr val="891389"/>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6" name="TextBox 45">
                <a:extLst>
                  <a:ext uri="{FF2B5EF4-FFF2-40B4-BE49-F238E27FC236}">
                    <a16:creationId xmlns:a16="http://schemas.microsoft.com/office/drawing/2014/main" id="{45E0BACA-F092-A2E9-7F94-AD0E91456364}"/>
                  </a:ext>
                </a:extLst>
              </p:cNvPr>
              <p:cNvSpPr txBox="1"/>
              <p:nvPr/>
            </p:nvSpPr>
            <p:spPr>
              <a:xfrm rot="19800000">
                <a:off x="5260786" y="4172252"/>
                <a:ext cx="399468" cy="246221"/>
              </a:xfrm>
              <a:prstGeom prst="rect">
                <a:avLst/>
              </a:prstGeom>
              <a:noFill/>
            </p:spPr>
            <p:txBody>
              <a:bodyPr wrap="none" rtlCol="0">
                <a:spAutoFit/>
              </a:bodyPr>
              <a:lstStyle/>
              <a:p>
                <a:r>
                  <a:rPr lang="en-US" sz="1000" b="1">
                    <a:solidFill>
                      <a:srgbClr val="891389"/>
                    </a:solidFill>
                  </a:rPr>
                  <a:t>WA</a:t>
                </a:r>
              </a:p>
            </p:txBody>
          </p:sp>
        </p:grpSp>
        <p:sp>
          <p:nvSpPr>
            <p:cNvPr id="27" name="Down Arrow 26">
              <a:extLst>
                <a:ext uri="{FF2B5EF4-FFF2-40B4-BE49-F238E27FC236}">
                  <a16:creationId xmlns:a16="http://schemas.microsoft.com/office/drawing/2014/main" id="{65FF1D95-9814-C999-F62F-7BE7CBB55041}"/>
                </a:ext>
              </a:extLst>
            </p:cNvPr>
            <p:cNvSpPr/>
            <p:nvPr/>
          </p:nvSpPr>
          <p:spPr>
            <a:xfrm rot="18900000">
              <a:off x="9575696" y="2779288"/>
              <a:ext cx="166530" cy="286539"/>
            </a:xfrm>
            <a:prstGeom prst="downArrow">
              <a:avLst/>
            </a:prstGeom>
            <a:solidFill>
              <a:srgbClr val="891389"/>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2" name="Rectangle 11">
              <a:extLst>
                <a:ext uri="{FF2B5EF4-FFF2-40B4-BE49-F238E27FC236}">
                  <a16:creationId xmlns:a16="http://schemas.microsoft.com/office/drawing/2014/main" id="{35190FA1-C16D-9DED-D10E-AFF9C28DA1FC}"/>
                </a:ext>
              </a:extLst>
            </p:cNvPr>
            <p:cNvSpPr/>
            <p:nvPr/>
          </p:nvSpPr>
          <p:spPr>
            <a:xfrm>
              <a:off x="9500689" y="3293288"/>
              <a:ext cx="519275" cy="449733"/>
            </a:xfrm>
            <a:prstGeom prst="rect">
              <a:avLst/>
            </a:prstGeom>
            <a:noFill/>
            <a:ln w="31750">
              <a:solidFill>
                <a:srgbClr val="8913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FF4253A8-D052-5C8F-9316-CB662BE1A1BE}"/>
              </a:ext>
            </a:extLst>
          </p:cNvPr>
          <p:cNvGrpSpPr/>
          <p:nvPr/>
        </p:nvGrpSpPr>
        <p:grpSpPr>
          <a:xfrm>
            <a:off x="4005574" y="2785783"/>
            <a:ext cx="5486275" cy="2906270"/>
            <a:chOff x="4005574" y="2785783"/>
            <a:chExt cx="5486275" cy="2906270"/>
          </a:xfrm>
        </p:grpSpPr>
        <p:grpSp>
          <p:nvGrpSpPr>
            <p:cNvPr id="65" name="Group 64">
              <a:extLst>
                <a:ext uri="{FF2B5EF4-FFF2-40B4-BE49-F238E27FC236}">
                  <a16:creationId xmlns:a16="http://schemas.microsoft.com/office/drawing/2014/main" id="{1334BF5F-E3A6-DC15-DF05-41F1AB2147A5}"/>
                </a:ext>
              </a:extLst>
            </p:cNvPr>
            <p:cNvGrpSpPr/>
            <p:nvPr/>
          </p:nvGrpSpPr>
          <p:grpSpPr>
            <a:xfrm>
              <a:off x="4005574" y="5445832"/>
              <a:ext cx="790842" cy="246221"/>
              <a:chOff x="4005574" y="5445832"/>
              <a:chExt cx="790842" cy="246221"/>
            </a:xfrm>
          </p:grpSpPr>
          <p:sp>
            <p:nvSpPr>
              <p:cNvPr id="39" name="Right Arrow 38">
                <a:extLst>
                  <a:ext uri="{FF2B5EF4-FFF2-40B4-BE49-F238E27FC236}">
                    <a16:creationId xmlns:a16="http://schemas.microsoft.com/office/drawing/2014/main" id="{C66A647A-76F5-F792-A1E3-DBD18434B677}"/>
                  </a:ext>
                </a:extLst>
              </p:cNvPr>
              <p:cNvSpPr/>
              <p:nvPr/>
            </p:nvSpPr>
            <p:spPr>
              <a:xfrm rot="19800000">
                <a:off x="4239238" y="5505207"/>
                <a:ext cx="557178" cy="127470"/>
              </a:xfrm>
              <a:prstGeom prst="rightArrow">
                <a:avLst/>
              </a:prstGeom>
              <a:solidFill>
                <a:srgbClr val="C58D0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8D01"/>
                  </a:solidFill>
                </a:endParaRPr>
              </a:p>
            </p:txBody>
          </p:sp>
          <p:sp>
            <p:nvSpPr>
              <p:cNvPr id="47" name="TextBox 46">
                <a:extLst>
                  <a:ext uri="{FF2B5EF4-FFF2-40B4-BE49-F238E27FC236}">
                    <a16:creationId xmlns:a16="http://schemas.microsoft.com/office/drawing/2014/main" id="{6EEB819E-4480-AA16-846D-EDE6730244B6}"/>
                  </a:ext>
                </a:extLst>
              </p:cNvPr>
              <p:cNvSpPr txBox="1"/>
              <p:nvPr/>
            </p:nvSpPr>
            <p:spPr>
              <a:xfrm rot="19800000">
                <a:off x="4005574" y="5445832"/>
                <a:ext cx="583814" cy="246221"/>
              </a:xfrm>
              <a:prstGeom prst="rect">
                <a:avLst/>
              </a:prstGeom>
              <a:noFill/>
            </p:spPr>
            <p:txBody>
              <a:bodyPr wrap="none" rtlCol="0">
                <a:spAutoFit/>
              </a:bodyPr>
              <a:lstStyle/>
              <a:p>
                <a:r>
                  <a:rPr lang="en-US" sz="1000" b="1">
                    <a:solidFill>
                      <a:srgbClr val="C58D01"/>
                    </a:solidFill>
                  </a:rPr>
                  <a:t>MEMO</a:t>
                </a:r>
              </a:p>
            </p:txBody>
          </p:sp>
        </p:grpSp>
        <p:sp>
          <p:nvSpPr>
            <p:cNvPr id="26" name="Down Arrow 25">
              <a:extLst>
                <a:ext uri="{FF2B5EF4-FFF2-40B4-BE49-F238E27FC236}">
                  <a16:creationId xmlns:a16="http://schemas.microsoft.com/office/drawing/2014/main" id="{A61054E7-82E8-3366-EE4D-3F256FFA4218}"/>
                </a:ext>
              </a:extLst>
            </p:cNvPr>
            <p:cNvSpPr/>
            <p:nvPr/>
          </p:nvSpPr>
          <p:spPr>
            <a:xfrm rot="18900000">
              <a:off x="9032887" y="2785783"/>
              <a:ext cx="166530" cy="286539"/>
            </a:xfrm>
            <a:prstGeom prst="downArrow">
              <a:avLst/>
            </a:prstGeom>
            <a:solidFill>
              <a:srgbClr val="C58D01"/>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Rectangle 12">
              <a:extLst>
                <a:ext uri="{FF2B5EF4-FFF2-40B4-BE49-F238E27FC236}">
                  <a16:creationId xmlns:a16="http://schemas.microsoft.com/office/drawing/2014/main" id="{2996A90D-FC03-B327-935D-1B598F4AD279}"/>
                </a:ext>
              </a:extLst>
            </p:cNvPr>
            <p:cNvSpPr/>
            <p:nvPr/>
          </p:nvSpPr>
          <p:spPr>
            <a:xfrm>
              <a:off x="8972574" y="3293286"/>
              <a:ext cx="519275" cy="449733"/>
            </a:xfrm>
            <a:prstGeom prst="rect">
              <a:avLst/>
            </a:prstGeom>
            <a:noFill/>
            <a:ln w="31750">
              <a:solidFill>
                <a:srgbClr val="C5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C5C365-94B9-B710-6631-26B44FBE0900}"/>
              </a:ext>
            </a:extLst>
          </p:cNvPr>
          <p:cNvGrpSpPr/>
          <p:nvPr/>
        </p:nvGrpSpPr>
        <p:grpSpPr>
          <a:xfrm>
            <a:off x="3176260" y="2750886"/>
            <a:ext cx="5246337" cy="2661079"/>
            <a:chOff x="3176260" y="2750886"/>
            <a:chExt cx="5246337" cy="2661079"/>
          </a:xfrm>
        </p:grpSpPr>
        <p:grpSp>
          <p:nvGrpSpPr>
            <p:cNvPr id="64" name="Group 63">
              <a:extLst>
                <a:ext uri="{FF2B5EF4-FFF2-40B4-BE49-F238E27FC236}">
                  <a16:creationId xmlns:a16="http://schemas.microsoft.com/office/drawing/2014/main" id="{F54ED534-9CEF-CFE0-3579-AE94CD964B79}"/>
                </a:ext>
              </a:extLst>
            </p:cNvPr>
            <p:cNvGrpSpPr/>
            <p:nvPr/>
          </p:nvGrpSpPr>
          <p:grpSpPr>
            <a:xfrm>
              <a:off x="3176260" y="5003109"/>
              <a:ext cx="991380" cy="408856"/>
              <a:chOff x="3176260" y="5003109"/>
              <a:chExt cx="991380" cy="408856"/>
            </a:xfrm>
          </p:grpSpPr>
          <p:sp>
            <p:nvSpPr>
              <p:cNvPr id="48" name="Right Arrow 47">
                <a:extLst>
                  <a:ext uri="{FF2B5EF4-FFF2-40B4-BE49-F238E27FC236}">
                    <a16:creationId xmlns:a16="http://schemas.microsoft.com/office/drawing/2014/main" id="{3CEB5B8E-D7F4-ED81-485A-EA0BE0DF2018}"/>
                  </a:ext>
                </a:extLst>
              </p:cNvPr>
              <p:cNvSpPr/>
              <p:nvPr/>
            </p:nvSpPr>
            <p:spPr>
              <a:xfrm rot="19800000">
                <a:off x="3610462" y="5003109"/>
                <a:ext cx="557178" cy="127470"/>
              </a:xfrm>
              <a:prstGeom prst="rightArrow">
                <a:avLst/>
              </a:prstGeom>
              <a:solidFill>
                <a:srgbClr val="FAD7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9" name="TextBox 48">
                <a:extLst>
                  <a:ext uri="{FF2B5EF4-FFF2-40B4-BE49-F238E27FC236}">
                    <a16:creationId xmlns:a16="http://schemas.microsoft.com/office/drawing/2014/main" id="{A89CC86C-9577-98F2-9D54-04AC160515FE}"/>
                  </a:ext>
                </a:extLst>
              </p:cNvPr>
              <p:cNvSpPr txBox="1"/>
              <p:nvPr/>
            </p:nvSpPr>
            <p:spPr>
              <a:xfrm rot="19800000">
                <a:off x="3176260" y="5165744"/>
                <a:ext cx="554960" cy="246221"/>
              </a:xfrm>
              <a:prstGeom prst="rect">
                <a:avLst/>
              </a:prstGeom>
              <a:noFill/>
            </p:spPr>
            <p:txBody>
              <a:bodyPr wrap="none" rtlCol="0">
                <a:spAutoFit/>
              </a:bodyPr>
              <a:lstStyle/>
              <a:p>
                <a:r>
                  <a:rPr lang="en-US" sz="1000" b="1" err="1">
                    <a:solidFill>
                      <a:srgbClr val="FAD700"/>
                    </a:solidFill>
                  </a:rPr>
                  <a:t>iCaRL</a:t>
                </a:r>
                <a:endParaRPr lang="en-US" sz="1000" b="1">
                  <a:solidFill>
                    <a:srgbClr val="FAD700"/>
                  </a:solidFill>
                </a:endParaRPr>
              </a:p>
            </p:txBody>
          </p:sp>
        </p:grpSp>
        <p:sp>
          <p:nvSpPr>
            <p:cNvPr id="50" name="Rectangle 49">
              <a:extLst>
                <a:ext uri="{FF2B5EF4-FFF2-40B4-BE49-F238E27FC236}">
                  <a16:creationId xmlns:a16="http://schemas.microsoft.com/office/drawing/2014/main" id="{C3AA2B9C-F6D8-1281-6739-89338884047D}"/>
                </a:ext>
              </a:extLst>
            </p:cNvPr>
            <p:cNvSpPr/>
            <p:nvPr/>
          </p:nvSpPr>
          <p:spPr>
            <a:xfrm>
              <a:off x="7903322" y="3288221"/>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2730D661-9494-EB60-E23D-BAE221171CBD}"/>
                </a:ext>
              </a:extLst>
            </p:cNvPr>
            <p:cNvSpPr/>
            <p:nvPr/>
          </p:nvSpPr>
          <p:spPr>
            <a:xfrm rot="18900000">
              <a:off x="7847981" y="2750886"/>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5" name="Text Placeholder 2">
            <a:extLst>
              <a:ext uri="{FF2B5EF4-FFF2-40B4-BE49-F238E27FC236}">
                <a16:creationId xmlns:a16="http://schemas.microsoft.com/office/drawing/2014/main" id="{4E7740AE-E37E-40DA-A7C5-90E6E93B9DA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96690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alpha val="10000"/>
                  </a:srgbClr>
                </a:solidFill>
                <a:latin typeface="Calibri"/>
                <a:cs typeface="Calibri"/>
              </a:rPr>
              <a:t>Introduction</a:t>
            </a:r>
          </a:p>
          <a:p>
            <a:pPr marL="622300" indent="-571500">
              <a:buFont typeface="+mj-lt"/>
              <a:buAutoNum type="romanUcPeriod"/>
            </a:pPr>
            <a:r>
              <a:rPr lang="en-US" dirty="0">
                <a:solidFill>
                  <a:srgbClr val="5F2A0F">
                    <a:alpha val="10000"/>
                  </a:srgbClr>
                </a:solidFill>
                <a:latin typeface="Calibri"/>
                <a:cs typeface="Calibri"/>
              </a:rPr>
              <a:t>Related Work</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Our Work: </a:t>
            </a:r>
            <a:r>
              <a:rPr lang="en-US" dirty="0" err="1">
                <a:solidFill>
                  <a:srgbClr val="5F2A0F">
                    <a:alpha val="10000"/>
                  </a:srgbClr>
                </a:solidFill>
                <a:latin typeface="Calibri" panose="020F0502020204030204" pitchFamily="34" charset="0"/>
                <a:cs typeface="Calibri" panose="020F0502020204030204" pitchFamily="34" charset="0"/>
              </a:rPr>
              <a:t>Adversarially</a:t>
            </a:r>
            <a:r>
              <a:rPr lang="en-US" dirty="0">
                <a:solidFill>
                  <a:srgbClr val="5F2A0F">
                    <a:alpha val="10000"/>
                  </a:srgbClr>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sz="2400" dirty="0">
                <a:solidFill>
                  <a:srgbClr val="5F2A0F"/>
                </a:solidFill>
                <a:latin typeface="Calibri"/>
                <a:cs typeface="Calibri"/>
              </a:rPr>
              <a:t>Results and Baselines</a:t>
            </a:r>
            <a:endParaRPr lang="en-US" sz="2400"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alpha val="10000"/>
                  </a:srgbClr>
                </a:solidFill>
                <a:latin typeface="Calibri"/>
                <a:cs typeface="Calibri"/>
              </a:rPr>
              <a:t>Evaluation Against Common Corruptions</a:t>
            </a:r>
          </a:p>
          <a:p>
            <a:pPr marL="1079500" lvl="1" indent="-571500">
              <a:buFont typeface="+mj-lt"/>
              <a:buAutoNum type="arabicPeriod"/>
            </a:pPr>
            <a:r>
              <a:rPr lang="en-US" dirty="0">
                <a:solidFill>
                  <a:srgbClr val="C58D01">
                    <a:alpha val="10000"/>
                  </a:srgbClr>
                </a:solidFill>
                <a:latin typeface="Calibri"/>
                <a:cs typeface="Calibri"/>
              </a:rPr>
              <a:t>Evaluation Against Common Adversarial Attacks</a:t>
            </a:r>
          </a:p>
          <a:p>
            <a:pPr marL="1079500" lvl="1" indent="-571500">
              <a:buFont typeface="+mj-lt"/>
              <a:buAutoNum type="arabicPeriod"/>
            </a:pPr>
            <a:r>
              <a:rPr lang="en-US" dirty="0">
                <a:solidFill>
                  <a:srgbClr val="C58D01">
                    <a:alpha val="10000"/>
                  </a:srgbClr>
                </a:solidFill>
                <a:latin typeface="Calibri"/>
                <a:cs typeface="Calibri"/>
              </a:rPr>
              <a:t>t-SNE Visualization of Latent Features Distributions in CL</a:t>
            </a:r>
          </a:p>
          <a:p>
            <a:pPr marL="1079500" lvl="1" indent="-571500">
              <a:buFont typeface="+mj-lt"/>
              <a:buAutoNum type="arabicPeriod"/>
            </a:pPr>
            <a:r>
              <a:rPr lang="en-US" dirty="0">
                <a:solidFill>
                  <a:srgbClr val="C58D01">
                    <a:alpha val="10000"/>
                  </a:srgbClr>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solidFill>
                <a:latin typeface="Calibri"/>
                <a:cs typeface="Calibri"/>
              </a:rPr>
              <a:t>Visualization of CL Model’s Features in Input Space</a:t>
            </a:r>
          </a:p>
          <a:p>
            <a:pPr marL="622300" indent="-571500">
              <a:buFont typeface="+mj-lt"/>
              <a:buAutoNum type="romanUcPeriod"/>
            </a:pPr>
            <a:r>
              <a:rPr lang="en-US" dirty="0">
                <a:solidFill>
                  <a:srgbClr val="5F2A0F">
                    <a:alpha val="10000"/>
                  </a:srgbClr>
                </a:solidFill>
                <a:latin typeface="Calibri"/>
                <a:cs typeface="Calibri"/>
              </a:rPr>
              <a:t>Conclusion</a:t>
            </a:r>
          </a:p>
        </p:txBody>
      </p:sp>
      <p:sp>
        <p:nvSpPr>
          <p:cNvPr id="4" name="Text Placeholder 2">
            <a:extLst>
              <a:ext uri="{FF2B5EF4-FFF2-40B4-BE49-F238E27FC236}">
                <a16:creationId xmlns:a16="http://schemas.microsoft.com/office/drawing/2014/main" id="{20B037E3-24F9-EB6C-E782-1BD5434A0B26}"/>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6638155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2D54E18-BF5B-6B9A-2AE8-7CC569785DCB}"/>
              </a:ext>
            </a:extLst>
          </p:cNvPr>
          <p:cNvGrpSpPr/>
          <p:nvPr/>
        </p:nvGrpSpPr>
        <p:grpSpPr>
          <a:xfrm>
            <a:off x="3349664" y="4294727"/>
            <a:ext cx="5041633" cy="2300362"/>
            <a:chOff x="728384" y="4474385"/>
            <a:chExt cx="5041633" cy="2300362"/>
          </a:xfrm>
        </p:grpSpPr>
        <p:grpSp>
          <p:nvGrpSpPr>
            <p:cNvPr id="4" name="Group 3">
              <a:extLst>
                <a:ext uri="{FF2B5EF4-FFF2-40B4-BE49-F238E27FC236}">
                  <a16:creationId xmlns:a16="http://schemas.microsoft.com/office/drawing/2014/main" id="{7F772E73-A736-CC06-D8B8-F8BA8D3E356A}"/>
                </a:ext>
              </a:extLst>
            </p:cNvPr>
            <p:cNvGrpSpPr/>
            <p:nvPr/>
          </p:nvGrpSpPr>
          <p:grpSpPr>
            <a:xfrm>
              <a:off x="728384" y="4474385"/>
              <a:ext cx="5041633" cy="2028661"/>
              <a:chOff x="3577821" y="2911805"/>
              <a:chExt cx="4294629" cy="1728080"/>
            </a:xfrm>
          </p:grpSpPr>
          <p:pic>
            <p:nvPicPr>
              <p:cNvPr id="5" name="Picture 4" descr="A collage of images of animals&#10;&#10;Description automatically generated">
                <a:extLst>
                  <a:ext uri="{FF2B5EF4-FFF2-40B4-BE49-F238E27FC236}">
                    <a16:creationId xmlns:a16="http://schemas.microsoft.com/office/drawing/2014/main" id="{B4783C34-4913-FA73-C3C0-945A544715C6}"/>
                  </a:ext>
                </a:extLst>
              </p:cNvPr>
              <p:cNvPicPr>
                <a:picLocks noChangeAspect="1"/>
              </p:cNvPicPr>
              <p:nvPr/>
            </p:nvPicPr>
            <p:blipFill rotWithShape="1">
              <a:blip r:embed="rId3"/>
              <a:srcRect l="22237" t="69523" r="19591" b="20470"/>
              <a:stretch/>
            </p:blipFill>
            <p:spPr>
              <a:xfrm>
                <a:off x="4469330" y="4201405"/>
                <a:ext cx="3398426" cy="438480"/>
              </a:xfrm>
              <a:prstGeom prst="rect">
                <a:avLst/>
              </a:prstGeom>
            </p:spPr>
          </p:pic>
          <p:grpSp>
            <p:nvGrpSpPr>
              <p:cNvPr id="6" name="Group 5">
                <a:extLst>
                  <a:ext uri="{FF2B5EF4-FFF2-40B4-BE49-F238E27FC236}">
                    <a16:creationId xmlns:a16="http://schemas.microsoft.com/office/drawing/2014/main" id="{06CBEA69-BD18-AA21-8D25-5F67689E3B00}"/>
                  </a:ext>
                </a:extLst>
              </p:cNvPr>
              <p:cNvGrpSpPr/>
              <p:nvPr/>
            </p:nvGrpSpPr>
            <p:grpSpPr>
              <a:xfrm>
                <a:off x="3577821" y="2911805"/>
                <a:ext cx="4294629" cy="1728080"/>
                <a:chOff x="3577821" y="2911805"/>
                <a:chExt cx="4294629" cy="1728080"/>
              </a:xfrm>
            </p:grpSpPr>
            <p:pic>
              <p:nvPicPr>
                <p:cNvPr id="7" name="Picture 6" descr="A grid of squares with numbers&#10;&#10;Description automatically generated">
                  <a:extLst>
                    <a:ext uri="{FF2B5EF4-FFF2-40B4-BE49-F238E27FC236}">
                      <a16:creationId xmlns:a16="http://schemas.microsoft.com/office/drawing/2014/main" id="{1287E710-169B-9F98-C995-13116AE1F4C2}"/>
                    </a:ext>
                  </a:extLst>
                </p:cNvPr>
                <p:cNvPicPr>
                  <a:picLocks noChangeAspect="1"/>
                </p:cNvPicPr>
                <p:nvPr/>
              </p:nvPicPr>
              <p:blipFill rotWithShape="1">
                <a:blip r:embed="rId4"/>
                <a:srcRect l="22341" t="30952" r="19602" b="59041"/>
                <a:stretch/>
              </p:blipFill>
              <p:spPr>
                <a:xfrm>
                  <a:off x="4480772" y="3776082"/>
                  <a:ext cx="3391678" cy="438480"/>
                </a:xfrm>
                <a:prstGeom prst="rect">
                  <a:avLst/>
                </a:prstGeom>
              </p:spPr>
            </p:pic>
            <p:pic>
              <p:nvPicPr>
                <p:cNvPr id="8" name="Picture 7" descr="A grid of squares with numbers&#10;&#10;Description automatically generated">
                  <a:extLst>
                    <a:ext uri="{FF2B5EF4-FFF2-40B4-BE49-F238E27FC236}">
                      <a16:creationId xmlns:a16="http://schemas.microsoft.com/office/drawing/2014/main" id="{F1BE3DFC-69EF-1E73-041C-D4359D61C294}"/>
                    </a:ext>
                  </a:extLst>
                </p:cNvPr>
                <p:cNvPicPr>
                  <a:picLocks noChangeAspect="1"/>
                </p:cNvPicPr>
                <p:nvPr/>
              </p:nvPicPr>
              <p:blipFill rotWithShape="1">
                <a:blip r:embed="rId4"/>
                <a:srcRect l="22359" t="31006" r="48695" b="59133"/>
                <a:stretch/>
              </p:blipFill>
              <p:spPr>
                <a:xfrm>
                  <a:off x="6164609" y="3779077"/>
                  <a:ext cx="1690973" cy="432021"/>
                </a:xfrm>
                <a:prstGeom prst="rect">
                  <a:avLst/>
                </a:prstGeom>
              </p:spPr>
            </p:pic>
            <p:pic>
              <p:nvPicPr>
                <p:cNvPr id="9" name="Picture 8" descr="A grid of images of animals&#10;&#10;Description automatically generated">
                  <a:extLst>
                    <a:ext uri="{FF2B5EF4-FFF2-40B4-BE49-F238E27FC236}">
                      <a16:creationId xmlns:a16="http://schemas.microsoft.com/office/drawing/2014/main" id="{94950B58-CC57-1E2D-6899-C8DCD3F2F9E5}"/>
                    </a:ext>
                  </a:extLst>
                </p:cNvPr>
                <p:cNvPicPr>
                  <a:picLocks noChangeAspect="1"/>
                </p:cNvPicPr>
                <p:nvPr/>
              </p:nvPicPr>
              <p:blipFill rotWithShape="1">
                <a:blip r:embed="rId5"/>
                <a:srcRect l="22236" t="69532" r="19707" b="20608"/>
                <a:stretch/>
              </p:blipFill>
              <p:spPr>
                <a:xfrm>
                  <a:off x="4474024" y="3343614"/>
                  <a:ext cx="3391678" cy="432020"/>
                </a:xfrm>
                <a:prstGeom prst="rect">
                  <a:avLst/>
                </a:prstGeom>
              </p:spPr>
            </p:pic>
            <p:pic>
              <p:nvPicPr>
                <p:cNvPr id="10" name="Picture 9" descr="A grid of squares with numbers&#10;&#10;Description automatically generated">
                  <a:extLst>
                    <a:ext uri="{FF2B5EF4-FFF2-40B4-BE49-F238E27FC236}">
                      <a16:creationId xmlns:a16="http://schemas.microsoft.com/office/drawing/2014/main" id="{EC193709-1915-6B2A-7EC1-E74EC367B822}"/>
                    </a:ext>
                  </a:extLst>
                </p:cNvPr>
                <p:cNvPicPr>
                  <a:picLocks noChangeAspect="1"/>
                </p:cNvPicPr>
                <p:nvPr/>
              </p:nvPicPr>
              <p:blipFill rotWithShape="1">
                <a:blip r:embed="rId6"/>
                <a:srcRect l="22236" t="50255" r="19707" b="39738"/>
                <a:stretch/>
              </p:blipFill>
              <p:spPr>
                <a:xfrm>
                  <a:off x="4474028" y="2911805"/>
                  <a:ext cx="3391678" cy="438480"/>
                </a:xfrm>
                <a:prstGeom prst="rect">
                  <a:avLst/>
                </a:prstGeom>
              </p:spPr>
            </p:pic>
            <p:sp>
              <p:nvSpPr>
                <p:cNvPr id="11" name="Rectangle 10">
                  <a:extLst>
                    <a:ext uri="{FF2B5EF4-FFF2-40B4-BE49-F238E27FC236}">
                      <a16:creationId xmlns:a16="http://schemas.microsoft.com/office/drawing/2014/main" id="{7E52381E-62C5-888B-31D8-7B0519D2EB4E}"/>
                    </a:ext>
                  </a:extLst>
                </p:cNvPr>
                <p:cNvSpPr/>
                <p:nvPr/>
              </p:nvSpPr>
              <p:spPr>
                <a:xfrm>
                  <a:off x="4474028" y="291180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003579-2610-1399-765E-C9D7957BB19E}"/>
                    </a:ext>
                  </a:extLst>
                </p:cNvPr>
                <p:cNvSpPr/>
                <p:nvPr/>
              </p:nvSpPr>
              <p:spPr>
                <a:xfrm>
                  <a:off x="4474028" y="334382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A7C194-5A0B-77C2-C661-B69E5B52EB78}"/>
                    </a:ext>
                  </a:extLst>
                </p:cNvPr>
                <p:cNvSpPr/>
                <p:nvPr/>
              </p:nvSpPr>
              <p:spPr>
                <a:xfrm>
                  <a:off x="4474028" y="3778841"/>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CC7919-3A77-45FD-CD05-B5302455604C}"/>
                    </a:ext>
                  </a:extLst>
                </p:cNvPr>
                <p:cNvSpPr/>
                <p:nvPr/>
              </p:nvSpPr>
              <p:spPr>
                <a:xfrm>
                  <a:off x="4474028" y="420786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94E5876-372D-4458-9FD1-FC95AA2E1851}"/>
                    </a:ext>
                  </a:extLst>
                </p:cNvPr>
                <p:cNvSpPr txBox="1"/>
                <p:nvPr/>
              </p:nvSpPr>
              <p:spPr>
                <a:xfrm>
                  <a:off x="3846287" y="3004705"/>
                  <a:ext cx="627738" cy="235957"/>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ADRM</a:t>
                  </a:r>
                </a:p>
              </p:txBody>
            </p:sp>
            <p:sp>
              <p:nvSpPr>
                <p:cNvPr id="16" name="TextBox 15">
                  <a:extLst>
                    <a:ext uri="{FF2B5EF4-FFF2-40B4-BE49-F238E27FC236}">
                      <a16:creationId xmlns:a16="http://schemas.microsoft.com/office/drawing/2014/main" id="{A289D5E8-D50D-C411-097B-969D4509A7DA}"/>
                    </a:ext>
                  </a:extLst>
                </p:cNvPr>
                <p:cNvSpPr txBox="1"/>
                <p:nvPr/>
              </p:nvSpPr>
              <p:spPr>
                <a:xfrm>
                  <a:off x="3643743" y="3385428"/>
                  <a:ext cx="830281" cy="393261"/>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Experience Replay [6]</a:t>
                  </a:r>
                </a:p>
              </p:txBody>
            </p:sp>
            <p:sp>
              <p:nvSpPr>
                <p:cNvPr id="17" name="TextBox 16">
                  <a:extLst>
                    <a:ext uri="{FF2B5EF4-FFF2-40B4-BE49-F238E27FC236}">
                      <a16:creationId xmlns:a16="http://schemas.microsoft.com/office/drawing/2014/main" id="{9C6237D3-4F15-0120-FD3A-B7EEA321110E}"/>
                    </a:ext>
                  </a:extLst>
                </p:cNvPr>
                <p:cNvSpPr txBox="1"/>
                <p:nvPr/>
              </p:nvSpPr>
              <p:spPr>
                <a:xfrm>
                  <a:off x="3577821" y="3920040"/>
                  <a:ext cx="896203" cy="235957"/>
                </a:xfrm>
                <a:prstGeom prst="rect">
                  <a:avLst/>
                </a:prstGeom>
                <a:noFill/>
              </p:spPr>
              <p:txBody>
                <a:bodyPr wrap="square" rtlCol="0">
                  <a:spAutoFit/>
                </a:bodyPr>
                <a:lstStyle/>
                <a:p>
                  <a:pPr algn="r"/>
                  <a:r>
                    <a:rPr lang="en-US" sz="1200" err="1">
                      <a:latin typeface="Calibri" panose="020F0502020204030204" pitchFamily="34" charset="0"/>
                      <a:cs typeface="Calibri" panose="020F0502020204030204" pitchFamily="34" charset="0"/>
                    </a:rPr>
                    <a:t>PODNet</a:t>
                  </a:r>
                  <a:r>
                    <a:rPr lang="en-US" sz="1200">
                      <a:latin typeface="Calibri" panose="020F0502020204030204" pitchFamily="34" charset="0"/>
                      <a:cs typeface="Calibri" panose="020F0502020204030204" pitchFamily="34" charset="0"/>
                    </a:rPr>
                    <a:t> [34]</a:t>
                  </a:r>
                </a:p>
              </p:txBody>
            </p:sp>
            <p:sp>
              <p:nvSpPr>
                <p:cNvPr id="18" name="TextBox 17">
                  <a:extLst>
                    <a:ext uri="{FF2B5EF4-FFF2-40B4-BE49-F238E27FC236}">
                      <a16:creationId xmlns:a16="http://schemas.microsoft.com/office/drawing/2014/main" id="{604C2F71-FC8E-5AF9-6526-E0F7735BCBFA}"/>
                    </a:ext>
                  </a:extLst>
                </p:cNvPr>
                <p:cNvSpPr txBox="1"/>
                <p:nvPr/>
              </p:nvSpPr>
              <p:spPr>
                <a:xfrm>
                  <a:off x="3643743" y="4300764"/>
                  <a:ext cx="830281" cy="235957"/>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MEMO [38]</a:t>
                  </a:r>
                </a:p>
              </p:txBody>
            </p:sp>
          </p:grpSp>
        </p:grpSp>
        <p:sp>
          <p:nvSpPr>
            <p:cNvPr id="27" name="TextBox 26">
              <a:extLst>
                <a:ext uri="{FF2B5EF4-FFF2-40B4-BE49-F238E27FC236}">
                  <a16:creationId xmlns:a16="http://schemas.microsoft.com/office/drawing/2014/main" id="{C014BA3D-EDCC-EC4D-6227-7C8E1E092EC0}"/>
                </a:ext>
              </a:extLst>
            </p:cNvPr>
            <p:cNvSpPr txBox="1"/>
            <p:nvPr/>
          </p:nvSpPr>
          <p:spPr>
            <a:xfrm>
              <a:off x="1788393" y="6513137"/>
              <a:ext cx="3981623" cy="261610"/>
            </a:xfrm>
            <a:prstGeom prst="rect">
              <a:avLst/>
            </a:prstGeom>
            <a:noFill/>
          </p:spPr>
          <p:txBody>
            <a:bodyPr wrap="square" rtlCol="0">
              <a:spAutoFit/>
            </a:bodyPr>
            <a:lstStyle/>
            <a:p>
              <a:r>
                <a:rPr lang="en-US" sz="1100">
                  <a:latin typeface="Calibri" panose="020F0502020204030204" pitchFamily="34" charset="0"/>
                  <a:cs typeface="Calibri" panose="020F0502020204030204" pitchFamily="34" charset="0"/>
                </a:rPr>
                <a:t>a) Visualization of disentangled features for car class in input space</a:t>
              </a:r>
            </a:p>
          </p:txBody>
        </p:sp>
      </p:grpSp>
      <p:sp>
        <p:nvSpPr>
          <p:cNvPr id="2" name="Title 1">
            <a:extLst>
              <a:ext uri="{FF2B5EF4-FFF2-40B4-BE49-F238E27FC236}">
                <a16:creationId xmlns:a16="http://schemas.microsoft.com/office/drawing/2014/main" id="{8D142919-3969-B286-01A6-013DA076B2A9}"/>
              </a:ext>
            </a:extLst>
          </p:cNvPr>
          <p:cNvSpPr>
            <a:spLocks noGrp="1"/>
          </p:cNvSpPr>
          <p:nvPr>
            <p:ph type="title"/>
          </p:nvPr>
        </p:nvSpPr>
        <p:spPr>
          <a:xfrm>
            <a:off x="609599" y="499227"/>
            <a:ext cx="11227497" cy="1066800"/>
          </a:xfrm>
        </p:spPr>
        <p:txBody>
          <a:bodyPr/>
          <a:lstStyle/>
          <a:p>
            <a:r>
              <a:rPr lang="en-US" dirty="0">
                <a:solidFill>
                  <a:srgbClr val="5F2A0F"/>
                </a:solidFill>
                <a:latin typeface="Calibri" panose="020F0502020204030204" pitchFamily="34" charset="0"/>
                <a:cs typeface="Calibri" panose="020F0502020204030204" pitchFamily="34" charset="0"/>
              </a:rPr>
              <a:t>Visualization of CL Models' Features for Automobile (Car) Class in Input Space</a:t>
            </a:r>
            <a:endParaRPr 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A8E65AC-4665-5927-510D-E28FB4AAEF68}"/>
                  </a:ext>
                </a:extLst>
              </p:cNvPr>
              <p:cNvSpPr>
                <a:spLocks noGrp="1"/>
              </p:cNvSpPr>
              <p:nvPr>
                <p:ph type="body" idx="1"/>
              </p:nvPr>
            </p:nvSpPr>
            <p:spPr>
              <a:xfrm>
                <a:off x="609600" y="1532123"/>
                <a:ext cx="10972800" cy="5062966"/>
              </a:xfrm>
            </p:spPr>
            <p:txBody>
              <a:bodyPr/>
              <a:lstStyle/>
              <a:p>
                <a:r>
                  <a:rPr lang="en-US" sz="2800" b="0">
                    <a:solidFill>
                      <a:srgbClr val="5F2A0F"/>
                    </a:solidFill>
                    <a:latin typeface="Calibri" panose="020F0502020204030204" pitchFamily="34" charset="0"/>
                    <a:cs typeface="Calibri" panose="020F0502020204030204" pitchFamily="34" charset="0"/>
                  </a:rPr>
                  <a:t>The features visualization for the CL model</a:t>
                </a:r>
                <a14:m>
                  <m:oMath xmlns:m="http://schemas.openxmlformats.org/officeDocument/2006/math">
                    <m:r>
                      <a:rPr lang="en-US" b="0" i="0" smtClean="0">
                        <a:solidFill>
                          <a:srgbClr val="5F2A0F"/>
                        </a:solidFill>
                        <a:latin typeface="Cambria Math" panose="02040503050406030204" pitchFamily="18" charset="0"/>
                        <a:ea typeface="Cambria Math" panose="02040503050406030204" pitchFamily="18" charset="0"/>
                      </a:rPr>
                      <m:t> </m:t>
                    </m:r>
                    <m:sSubSup>
                      <m:sSubSupPr>
                        <m:ctrlPr>
                          <a:rPr lang="en-US" i="1">
                            <a:solidFill>
                              <a:srgbClr val="5F2A0F"/>
                            </a:solidFill>
                            <a:latin typeface="Cambria Math" panose="02040503050406030204" pitchFamily="18" charset="0"/>
                            <a:ea typeface="Cambria Math" panose="02040503050406030204" pitchFamily="18" charset="0"/>
                          </a:rPr>
                        </m:ctrlPr>
                      </m:sSubSupPr>
                      <m:e>
                        <m:r>
                          <a:rPr lang="en-US" i="1">
                            <a:solidFill>
                              <a:srgbClr val="5F2A0F"/>
                            </a:solidFill>
                            <a:latin typeface="Cambria Math" panose="02040503050406030204" pitchFamily="18" charset="0"/>
                            <a:ea typeface="Cambria Math" panose="02040503050406030204" pitchFamily="18" charset="0"/>
                          </a:rPr>
                          <m:t>𝑓</m:t>
                        </m:r>
                      </m:e>
                      <m:sub>
                        <m:sSub>
                          <m:sSubPr>
                            <m:ctrlPr>
                              <a:rPr lang="en-US" i="1">
                                <a:solidFill>
                                  <a:srgbClr val="5F2A0F"/>
                                </a:solidFill>
                                <a:latin typeface="Cambria Math" panose="02040503050406030204" pitchFamily="18" charset="0"/>
                                <a:ea typeface="Cambria Math" panose="02040503050406030204" pitchFamily="18" charset="0"/>
                              </a:rPr>
                            </m:ctrlPr>
                          </m:sSubPr>
                          <m:e>
                            <m:r>
                              <a:rPr lang="en-US" i="1">
                                <a:solidFill>
                                  <a:srgbClr val="5F2A0F"/>
                                </a:solidFill>
                                <a:latin typeface="Cambria Math" panose="02040503050406030204" pitchFamily="18" charset="0"/>
                                <a:ea typeface="Cambria Math" panose="02040503050406030204" pitchFamily="18" charset="0"/>
                              </a:rPr>
                              <m:t>𝜃</m:t>
                            </m:r>
                          </m:e>
                          <m:sub>
                            <m:r>
                              <a:rPr lang="en-US" i="1">
                                <a:solidFill>
                                  <a:srgbClr val="5F2A0F"/>
                                </a:solidFill>
                                <a:latin typeface="Cambria Math" panose="02040503050406030204" pitchFamily="18" charset="0"/>
                                <a:ea typeface="Cambria Math" panose="02040503050406030204" pitchFamily="18" charset="0"/>
                              </a:rPr>
                              <m:t>𝑡</m:t>
                            </m:r>
                          </m:sub>
                        </m:sSub>
                      </m:sub>
                      <m:sup>
                        <m:r>
                          <a:rPr lang="en-US" i="1">
                            <a:solidFill>
                              <a:srgbClr val="5F2A0F"/>
                            </a:solidFill>
                            <a:latin typeface="Cambria Math" panose="02040503050406030204" pitchFamily="18" charset="0"/>
                            <a:ea typeface="Cambria Math" panose="02040503050406030204" pitchFamily="18" charset="0"/>
                          </a:rPr>
                          <m:t>∗</m:t>
                        </m:r>
                      </m:sup>
                    </m:sSubSup>
                  </m:oMath>
                </a14:m>
                <a:r>
                  <a:rPr lang="en-US" sz="2800" b="0">
                    <a:solidFill>
                      <a:srgbClr val="5F2A0F"/>
                    </a:solidFill>
                    <a:latin typeface="Calibri" panose="020F0502020204030204" pitchFamily="34" charset="0"/>
                    <a:cs typeface="Calibri" panose="020F0502020204030204" pitchFamily="34" charset="0"/>
                  </a:rPr>
                  <a:t> is performed by solving the below:</a:t>
                </a:r>
              </a:p>
              <a:p>
                <a:pPr marL="533400" lvl="1" indent="0">
                  <a:buNone/>
                </a:pPr>
                <a14:m>
                  <m:oMathPara xmlns:m="http://schemas.openxmlformats.org/officeDocument/2006/math">
                    <m:oMathParaPr>
                      <m:jc m:val="centerGroup"/>
                    </m:oMathParaPr>
                    <m:oMath xmlns:m="http://schemas.openxmlformats.org/officeDocument/2006/math">
                      <m:limLow>
                        <m:limLowPr>
                          <m:ctrlPr>
                            <a:rPr lang="en-US" b="0" i="1" smtClean="0">
                              <a:solidFill>
                                <a:srgbClr val="C58D01"/>
                              </a:solidFill>
                              <a:latin typeface="Cambria Math" panose="02040503050406030204" pitchFamily="18" charset="0"/>
                            </a:rPr>
                          </m:ctrlPr>
                        </m:limLowPr>
                        <m:e>
                          <m:r>
                            <m:rPr>
                              <m:sty m:val="p"/>
                            </m:rPr>
                            <a:rPr lang="en-US" b="0" i="0" smtClean="0">
                              <a:solidFill>
                                <a:srgbClr val="C58D01"/>
                              </a:solidFill>
                              <a:latin typeface="Cambria Math" panose="02040503050406030204" pitchFamily="18" charset="0"/>
                            </a:rPr>
                            <m:t>min</m:t>
                          </m:r>
                        </m:e>
                        <m:lim>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𝑥</m:t>
                              </m:r>
                            </m:e>
                            <m:sub>
                              <m:r>
                                <a:rPr lang="en-US" b="0" i="1" smtClean="0">
                                  <a:solidFill>
                                    <a:srgbClr val="C58D01"/>
                                  </a:solidFill>
                                  <a:latin typeface="Cambria Math" panose="02040503050406030204" pitchFamily="18" charset="0"/>
                                </a:rPr>
                                <m:t>𝑟</m:t>
                              </m:r>
                            </m:sub>
                          </m:sSub>
                        </m:lim>
                      </m:limLow>
                      <m:r>
                        <a:rPr lang="en-US" b="0" i="1" smtClean="0">
                          <a:solidFill>
                            <a:srgbClr val="C58D01"/>
                          </a:solidFill>
                          <a:latin typeface="Cambria Math" panose="02040503050406030204" pitchFamily="18" charset="0"/>
                          <a:ea typeface="Cambria Math" panose="02040503050406030204" pitchFamily="18" charset="0"/>
                        </a:rPr>
                        <m:t>∥</m:t>
                      </m:r>
                      <m:sSubSup>
                        <m:sSubSupPr>
                          <m:ctrlPr>
                            <a:rPr lang="en-US" b="0" i="1" smtClean="0">
                              <a:solidFill>
                                <a:srgbClr val="C58D01"/>
                              </a:solidFill>
                              <a:latin typeface="Cambria Math" panose="02040503050406030204" pitchFamily="18" charset="0"/>
                              <a:ea typeface="Cambria Math" panose="02040503050406030204" pitchFamily="18" charset="0"/>
                            </a:rPr>
                          </m:ctrlPr>
                        </m:sSubSupPr>
                        <m:e>
                          <m:r>
                            <a:rPr lang="en-US" b="0" i="1" smtClean="0">
                              <a:solidFill>
                                <a:srgbClr val="C58D01"/>
                              </a:solidFill>
                              <a:latin typeface="Cambria Math" panose="02040503050406030204" pitchFamily="18" charset="0"/>
                              <a:ea typeface="Cambria Math" panose="02040503050406030204" pitchFamily="18" charset="0"/>
                            </a:rPr>
                            <m:t>𝑓</m:t>
                          </m:r>
                        </m:e>
                        <m:sub>
                          <m:sSub>
                            <m:sSubPr>
                              <m:ctrlPr>
                                <a:rPr lang="en-US" b="0" i="1" smtClean="0">
                                  <a:solidFill>
                                    <a:srgbClr val="C58D01"/>
                                  </a:solidFill>
                                  <a:latin typeface="Cambria Math" panose="02040503050406030204" pitchFamily="18" charset="0"/>
                                  <a:ea typeface="Cambria Math" panose="02040503050406030204" pitchFamily="18" charset="0"/>
                                </a:rPr>
                              </m:ctrlPr>
                            </m:sSubPr>
                            <m:e>
                              <m:r>
                                <a:rPr lang="en-US" b="0" i="1" smtClean="0">
                                  <a:solidFill>
                                    <a:srgbClr val="C58D01"/>
                                  </a:solidFill>
                                  <a:latin typeface="Cambria Math" panose="02040503050406030204" pitchFamily="18" charset="0"/>
                                  <a:ea typeface="Cambria Math" panose="02040503050406030204" pitchFamily="18" charset="0"/>
                                </a:rPr>
                                <m:t>𝜃</m:t>
                              </m:r>
                            </m:e>
                            <m:sub>
                              <m:r>
                                <a:rPr lang="en-US" b="0" i="1" smtClean="0">
                                  <a:solidFill>
                                    <a:srgbClr val="C58D01"/>
                                  </a:solidFill>
                                  <a:latin typeface="Cambria Math" panose="02040503050406030204" pitchFamily="18" charset="0"/>
                                  <a:ea typeface="Cambria Math" panose="02040503050406030204" pitchFamily="18" charset="0"/>
                                </a:rPr>
                                <m:t>𝑡</m:t>
                              </m:r>
                            </m:sub>
                          </m:sSub>
                        </m:sub>
                        <m:sup>
                          <m:r>
                            <a:rPr lang="en-US" b="0" i="1" smtClean="0">
                              <a:solidFill>
                                <a:srgbClr val="C58D01"/>
                              </a:solidFill>
                              <a:latin typeface="Cambria Math" panose="02040503050406030204" pitchFamily="18" charset="0"/>
                              <a:ea typeface="Cambria Math" panose="02040503050406030204" pitchFamily="18" charset="0"/>
                            </a:rPr>
                            <m:t>∗</m:t>
                          </m:r>
                        </m:sup>
                      </m:sSubSup>
                      <m:d>
                        <m:dPr>
                          <m:ctrlPr>
                            <a:rPr lang="en-US" b="0" i="1" smtClean="0">
                              <a:solidFill>
                                <a:srgbClr val="C58D01"/>
                              </a:solidFill>
                              <a:latin typeface="Cambria Math" panose="02040503050406030204" pitchFamily="18" charset="0"/>
                              <a:ea typeface="Cambria Math" panose="02040503050406030204" pitchFamily="18" charset="0"/>
                            </a:rPr>
                          </m:ctrlPr>
                        </m:dPr>
                        <m:e>
                          <m:sSub>
                            <m:sSubPr>
                              <m:ctrlPr>
                                <a:rPr lang="en-US" b="0" i="1" smtClean="0">
                                  <a:solidFill>
                                    <a:srgbClr val="C58D01"/>
                                  </a:solidFill>
                                  <a:latin typeface="Cambria Math" panose="02040503050406030204" pitchFamily="18" charset="0"/>
                                  <a:ea typeface="Cambria Math" panose="02040503050406030204" pitchFamily="18" charset="0"/>
                                </a:rPr>
                              </m:ctrlPr>
                            </m:sSubPr>
                            <m:e>
                              <m:r>
                                <a:rPr lang="en-US" b="0" i="1" smtClean="0">
                                  <a:solidFill>
                                    <a:srgbClr val="C58D01"/>
                                  </a:solidFill>
                                  <a:latin typeface="Cambria Math" panose="02040503050406030204" pitchFamily="18" charset="0"/>
                                  <a:ea typeface="Cambria Math" panose="02040503050406030204" pitchFamily="18" charset="0"/>
                                </a:rPr>
                                <m:t>𝑥</m:t>
                              </m:r>
                            </m:e>
                            <m:sub>
                              <m:r>
                                <a:rPr lang="en-US" b="0" i="1" smtClean="0">
                                  <a:solidFill>
                                    <a:srgbClr val="C58D01"/>
                                  </a:solidFill>
                                  <a:latin typeface="Cambria Math" panose="02040503050406030204" pitchFamily="18" charset="0"/>
                                  <a:ea typeface="Cambria Math" panose="02040503050406030204" pitchFamily="18" charset="0"/>
                                </a:rPr>
                                <m:t>𝑟</m:t>
                              </m:r>
                            </m:sub>
                          </m:sSub>
                        </m:e>
                      </m:d>
                      <m:r>
                        <a:rPr lang="en-US" b="0" i="1" smtClean="0">
                          <a:solidFill>
                            <a:srgbClr val="C58D01"/>
                          </a:solidFill>
                          <a:latin typeface="Cambria Math" panose="02040503050406030204" pitchFamily="18" charset="0"/>
                          <a:ea typeface="Cambria Math" panose="02040503050406030204" pitchFamily="18" charset="0"/>
                        </a:rPr>
                        <m:t>−</m:t>
                      </m:r>
                      <m:sSubSup>
                        <m:sSubSupPr>
                          <m:ctrlPr>
                            <a:rPr lang="en-US" i="1">
                              <a:solidFill>
                                <a:srgbClr val="C58D01"/>
                              </a:solidFill>
                              <a:latin typeface="Cambria Math" panose="02040503050406030204" pitchFamily="18" charset="0"/>
                              <a:ea typeface="Cambria Math" panose="02040503050406030204" pitchFamily="18" charset="0"/>
                            </a:rPr>
                          </m:ctrlPr>
                        </m:sSubSupPr>
                        <m:e>
                          <m:r>
                            <a:rPr lang="en-US" i="1">
                              <a:solidFill>
                                <a:srgbClr val="C58D01"/>
                              </a:solidFill>
                              <a:latin typeface="Cambria Math" panose="02040503050406030204" pitchFamily="18" charset="0"/>
                              <a:ea typeface="Cambria Math" panose="02040503050406030204" pitchFamily="18" charset="0"/>
                            </a:rPr>
                            <m:t>𝑓</m:t>
                          </m:r>
                        </m:e>
                        <m:sub>
                          <m:sSub>
                            <m:sSubPr>
                              <m:ctrlPr>
                                <a:rPr lang="en-US" i="1">
                                  <a:solidFill>
                                    <a:srgbClr val="C58D01"/>
                                  </a:solidFill>
                                  <a:latin typeface="Cambria Math" panose="02040503050406030204" pitchFamily="18" charset="0"/>
                                  <a:ea typeface="Cambria Math" panose="02040503050406030204" pitchFamily="18" charset="0"/>
                                </a:rPr>
                              </m:ctrlPr>
                            </m:sSubPr>
                            <m:e>
                              <m:r>
                                <a:rPr lang="en-US" i="1">
                                  <a:solidFill>
                                    <a:srgbClr val="C58D01"/>
                                  </a:solidFill>
                                  <a:latin typeface="Cambria Math" panose="02040503050406030204" pitchFamily="18" charset="0"/>
                                  <a:ea typeface="Cambria Math" panose="02040503050406030204" pitchFamily="18" charset="0"/>
                                </a:rPr>
                                <m:t>𝜃</m:t>
                              </m:r>
                            </m:e>
                            <m:sub>
                              <m:r>
                                <a:rPr lang="en-US" i="1">
                                  <a:solidFill>
                                    <a:srgbClr val="C58D01"/>
                                  </a:solidFill>
                                  <a:latin typeface="Cambria Math" panose="02040503050406030204" pitchFamily="18" charset="0"/>
                                  <a:ea typeface="Cambria Math" panose="02040503050406030204" pitchFamily="18" charset="0"/>
                                </a:rPr>
                                <m:t>𝑡</m:t>
                              </m:r>
                            </m:sub>
                          </m:sSub>
                        </m:sub>
                        <m:sup>
                          <m:r>
                            <a:rPr lang="en-US" i="1">
                              <a:solidFill>
                                <a:srgbClr val="C58D01"/>
                              </a:solidFill>
                              <a:latin typeface="Cambria Math" panose="02040503050406030204" pitchFamily="18" charset="0"/>
                              <a:ea typeface="Cambria Math" panose="02040503050406030204" pitchFamily="18" charset="0"/>
                            </a:rPr>
                            <m:t>∗</m:t>
                          </m:r>
                        </m:sup>
                      </m:sSubSup>
                      <m:d>
                        <m:dPr>
                          <m:ctrlPr>
                            <a:rPr lang="en-US" b="0" i="1" smtClean="0">
                              <a:solidFill>
                                <a:srgbClr val="C58D01"/>
                              </a:solidFill>
                              <a:latin typeface="Cambria Math" panose="02040503050406030204" pitchFamily="18" charset="0"/>
                              <a:ea typeface="Cambria Math" panose="02040503050406030204" pitchFamily="18" charset="0"/>
                            </a:rPr>
                          </m:ctrlPr>
                        </m:dPr>
                        <m:e>
                          <m:r>
                            <a:rPr lang="en-US" b="0" i="1" smtClean="0">
                              <a:solidFill>
                                <a:srgbClr val="C58D01"/>
                              </a:solidFill>
                              <a:latin typeface="Cambria Math" panose="02040503050406030204" pitchFamily="18" charset="0"/>
                              <a:ea typeface="Cambria Math" panose="02040503050406030204" pitchFamily="18" charset="0"/>
                            </a:rPr>
                            <m:t>𝑥</m:t>
                          </m:r>
                        </m:e>
                      </m:d>
                      <m:sSubSup>
                        <m:sSubSupPr>
                          <m:ctrlPr>
                            <a:rPr lang="en-US" b="0" i="1" smtClean="0">
                              <a:solidFill>
                                <a:srgbClr val="C58D01"/>
                              </a:solidFill>
                              <a:latin typeface="Cambria Math" panose="02040503050406030204" pitchFamily="18" charset="0"/>
                              <a:ea typeface="Cambria Math" panose="02040503050406030204" pitchFamily="18" charset="0"/>
                            </a:rPr>
                          </m:ctrlPr>
                        </m:sSubSupPr>
                        <m:e>
                          <m:r>
                            <a:rPr lang="en-US" b="0" i="1" smtClean="0">
                              <a:solidFill>
                                <a:srgbClr val="C58D01"/>
                              </a:solidFill>
                              <a:latin typeface="Cambria Math" panose="02040503050406030204" pitchFamily="18" charset="0"/>
                              <a:ea typeface="Cambria Math" panose="02040503050406030204" pitchFamily="18" charset="0"/>
                            </a:rPr>
                            <m:t>∥</m:t>
                          </m:r>
                        </m:e>
                        <m:sub>
                          <m:r>
                            <a:rPr lang="en-US" b="0" i="1" smtClean="0">
                              <a:solidFill>
                                <a:srgbClr val="C58D01"/>
                              </a:solidFill>
                              <a:latin typeface="Cambria Math" panose="02040503050406030204" pitchFamily="18" charset="0"/>
                            </a:rPr>
                            <m:t>2</m:t>
                          </m:r>
                        </m:sub>
                        <m:sup>
                          <m:r>
                            <a:rPr lang="en-US" b="0" i="1" smtClean="0">
                              <a:solidFill>
                                <a:srgbClr val="C58D01"/>
                              </a:solidFill>
                              <a:latin typeface="Cambria Math" panose="02040503050406030204" pitchFamily="18" charset="0"/>
                              <a:ea typeface="Cambria Math" panose="02040503050406030204" pitchFamily="18" charset="0"/>
                            </a:rPr>
                            <m:t>2</m:t>
                          </m:r>
                        </m:sup>
                      </m:sSubSup>
                      <m:r>
                        <a:rPr lang="en-US" b="0" i="1" smtClean="0">
                          <a:solidFill>
                            <a:srgbClr val="C58D01"/>
                          </a:solidFill>
                          <a:latin typeface="Cambria Math" panose="02040503050406030204" pitchFamily="18" charset="0"/>
                        </a:rPr>
                        <m:t>, </m:t>
                      </m:r>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𝑥</m:t>
                          </m:r>
                        </m:e>
                        <m:sub>
                          <m:r>
                            <a:rPr lang="en-US" b="0" i="1" smtClean="0">
                              <a:solidFill>
                                <a:srgbClr val="C58D01"/>
                              </a:solidFill>
                              <a:latin typeface="Cambria Math" panose="02040503050406030204" pitchFamily="18" charset="0"/>
                            </a:rPr>
                            <m:t>𝑟</m:t>
                          </m:r>
                        </m:sub>
                      </m:sSub>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𝐷</m:t>
                      </m:r>
                    </m:oMath>
                  </m:oMathPara>
                </a14:m>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ADRM learned the salient features of the object as compared to the others CL models.</a:t>
                </a:r>
              </a:p>
              <a:p>
                <a:pPr marL="533400" lvl="1" indent="0">
                  <a:buNone/>
                </a:pPr>
                <a:endParaRPr lang="en-US">
                  <a:solidFill>
                    <a:srgbClr val="5F2A0F"/>
                  </a:solidFill>
                  <a:latin typeface="Calibri" panose="020F0502020204030204" pitchFamily="34" charset="0"/>
                  <a:cs typeface="Calibri" panose="020F0502020204030204" pitchFamily="34" charset="0"/>
                </a:endParaRPr>
              </a:p>
              <a:p>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3" name="Text Placeholder 2">
                <a:extLst>
                  <a:ext uri="{FF2B5EF4-FFF2-40B4-BE49-F238E27FC236}">
                    <a16:creationId xmlns:a16="http://schemas.microsoft.com/office/drawing/2014/main" id="{AA8E65AC-4665-5927-510D-E28FB4AAEF68}"/>
                  </a:ext>
                </a:extLst>
              </p:cNvPr>
              <p:cNvSpPr>
                <a:spLocks noGrp="1" noRot="1" noChangeAspect="1" noMove="1" noResize="1" noEditPoints="1" noAdjustHandles="1" noChangeArrowheads="1" noChangeShapeType="1" noTextEdit="1"/>
              </p:cNvSpPr>
              <p:nvPr>
                <p:ph type="body" idx="1"/>
              </p:nvPr>
            </p:nvSpPr>
            <p:spPr>
              <a:xfrm>
                <a:off x="609600" y="1532123"/>
                <a:ext cx="10972800" cy="5062966"/>
              </a:xfrm>
              <a:blipFill>
                <a:blip r:embed="rId7"/>
                <a:stretch>
                  <a:fillRect l="-611" t="-241"/>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D9B7728F-C100-9D85-9484-F8AC555ED07C}"/>
              </a:ext>
            </a:extLst>
          </p:cNvPr>
          <p:cNvGrpSpPr/>
          <p:nvPr/>
        </p:nvGrpSpPr>
        <p:grpSpPr>
          <a:xfrm>
            <a:off x="3428558" y="4295158"/>
            <a:ext cx="4964245" cy="645050"/>
            <a:chOff x="1250841" y="4323334"/>
            <a:chExt cx="4704760" cy="645050"/>
          </a:xfrm>
        </p:grpSpPr>
        <p:sp>
          <p:nvSpPr>
            <p:cNvPr id="20" name="Rectangle 19">
              <a:extLst>
                <a:ext uri="{FF2B5EF4-FFF2-40B4-BE49-F238E27FC236}">
                  <a16:creationId xmlns:a16="http://schemas.microsoft.com/office/drawing/2014/main" id="{177687E2-62A6-2ADC-5443-73A3CBE19776}"/>
                </a:ext>
              </a:extLst>
            </p:cNvPr>
            <p:cNvSpPr/>
            <p:nvPr/>
          </p:nvSpPr>
          <p:spPr>
            <a:xfrm>
              <a:off x="1529720" y="4323334"/>
              <a:ext cx="4425881" cy="50136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1" name="Down Arrow 20">
              <a:extLst>
                <a:ext uri="{FF2B5EF4-FFF2-40B4-BE49-F238E27FC236}">
                  <a16:creationId xmlns:a16="http://schemas.microsoft.com/office/drawing/2014/main" id="{4E3E2685-583C-D6E2-27EC-F5C1C757636F}"/>
                </a:ext>
              </a:extLst>
            </p:cNvPr>
            <p:cNvSpPr/>
            <p:nvPr/>
          </p:nvSpPr>
          <p:spPr>
            <a:xfrm rot="14400000">
              <a:off x="131084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2" name="Group 21">
            <a:extLst>
              <a:ext uri="{FF2B5EF4-FFF2-40B4-BE49-F238E27FC236}">
                <a16:creationId xmlns:a16="http://schemas.microsoft.com/office/drawing/2014/main" id="{161ECA36-8901-0182-E8F4-EC7E80B2F33D}"/>
              </a:ext>
            </a:extLst>
          </p:cNvPr>
          <p:cNvGrpSpPr/>
          <p:nvPr/>
        </p:nvGrpSpPr>
        <p:grpSpPr>
          <a:xfrm>
            <a:off x="3071207" y="5314709"/>
            <a:ext cx="5321594" cy="654134"/>
            <a:chOff x="912171" y="4314250"/>
            <a:chExt cx="5043431" cy="654134"/>
          </a:xfrm>
        </p:grpSpPr>
        <p:sp>
          <p:nvSpPr>
            <p:cNvPr id="23" name="Rectangle 22">
              <a:extLst>
                <a:ext uri="{FF2B5EF4-FFF2-40B4-BE49-F238E27FC236}">
                  <a16:creationId xmlns:a16="http://schemas.microsoft.com/office/drawing/2014/main" id="{B5B0C71C-1251-97E4-BD95-6546AC4A2C4A}"/>
                </a:ext>
              </a:extLst>
            </p:cNvPr>
            <p:cNvSpPr/>
            <p:nvPr/>
          </p:nvSpPr>
          <p:spPr>
            <a:xfrm>
              <a:off x="1176070" y="4314250"/>
              <a:ext cx="4779532" cy="497170"/>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4" name="Down Arrow 23">
              <a:extLst>
                <a:ext uri="{FF2B5EF4-FFF2-40B4-BE49-F238E27FC236}">
                  <a16:creationId xmlns:a16="http://schemas.microsoft.com/office/drawing/2014/main" id="{C88F9DC1-FF1D-B8E4-8884-B657A7A80BED}"/>
                </a:ext>
              </a:extLst>
            </p:cNvPr>
            <p:cNvSpPr/>
            <p:nvPr/>
          </p:nvSpPr>
          <p:spPr>
            <a:xfrm rot="14400000">
              <a:off x="97217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1" name="Group 30">
            <a:extLst>
              <a:ext uri="{FF2B5EF4-FFF2-40B4-BE49-F238E27FC236}">
                <a16:creationId xmlns:a16="http://schemas.microsoft.com/office/drawing/2014/main" id="{65F9C6FA-A191-52DD-E731-4D5290FFBF90}"/>
              </a:ext>
            </a:extLst>
          </p:cNvPr>
          <p:cNvGrpSpPr/>
          <p:nvPr/>
        </p:nvGrpSpPr>
        <p:grpSpPr>
          <a:xfrm>
            <a:off x="5225381" y="3997282"/>
            <a:ext cx="674867" cy="2326107"/>
            <a:chOff x="5082467" y="4200326"/>
            <a:chExt cx="674867" cy="2326107"/>
          </a:xfrm>
        </p:grpSpPr>
        <p:sp>
          <p:nvSpPr>
            <p:cNvPr id="29" name="Rectangle 28">
              <a:extLst>
                <a:ext uri="{FF2B5EF4-FFF2-40B4-BE49-F238E27FC236}">
                  <a16:creationId xmlns:a16="http://schemas.microsoft.com/office/drawing/2014/main" id="{BCA1BD2F-519C-C326-8C67-D9F8BF3E20F1}"/>
                </a:ext>
              </a:extLst>
            </p:cNvPr>
            <p:cNvSpPr/>
            <p:nvPr/>
          </p:nvSpPr>
          <p:spPr>
            <a:xfrm>
              <a:off x="5258564" y="4473575"/>
              <a:ext cx="498770" cy="2052858"/>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0" name="Down Arrow 29">
              <a:extLst>
                <a:ext uri="{FF2B5EF4-FFF2-40B4-BE49-F238E27FC236}">
                  <a16:creationId xmlns:a16="http://schemas.microsoft.com/office/drawing/2014/main" id="{9548DF84-B132-FC0D-88A9-57EA88B23373}"/>
                </a:ext>
              </a:extLst>
            </p:cNvPr>
            <p:cNvSpPr/>
            <p:nvPr/>
          </p:nvSpPr>
          <p:spPr>
            <a:xfrm rot="18900000">
              <a:off x="5082467" y="4200326"/>
              <a:ext cx="166530" cy="302343"/>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28" name="Text Placeholder 2">
            <a:extLst>
              <a:ext uri="{FF2B5EF4-FFF2-40B4-BE49-F238E27FC236}">
                <a16:creationId xmlns:a16="http://schemas.microsoft.com/office/drawing/2014/main" id="{20FFF460-35D4-D2FE-FC14-2301F28C6E5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a:t>
            </a:r>
            <a:r>
              <a:rPr lang="en-US" sz="1400" b="1" dirty="0">
                <a:solidFill>
                  <a:schemeClr val="tx2"/>
                </a:solidFill>
                <a:latin typeface="Calibri"/>
                <a:cs typeface="Calibri"/>
              </a:rPr>
              <a:t>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1524141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a:bodyPr>
          <a:lstStyle/>
          <a:p>
            <a:pPr marL="622300" indent="-571500">
              <a:buFont typeface="+mj-lt"/>
              <a:buAutoNum type="romanUcPeriod"/>
            </a:pPr>
            <a:r>
              <a:rPr lang="en-US" dirty="0">
                <a:solidFill>
                  <a:srgbClr val="5F2A0F">
                    <a:alpha val="10000"/>
                  </a:srgbClr>
                </a:solidFill>
                <a:latin typeface="Calibri"/>
                <a:cs typeface="Calibri"/>
              </a:rPr>
              <a:t>Introduction</a:t>
            </a:r>
          </a:p>
          <a:p>
            <a:pPr marL="622300" indent="-571500">
              <a:buFont typeface="+mj-lt"/>
              <a:buAutoNum type="romanUcPeriod"/>
            </a:pPr>
            <a:r>
              <a:rPr lang="en-US" dirty="0">
                <a:solidFill>
                  <a:srgbClr val="5F2A0F">
                    <a:alpha val="10000"/>
                  </a:srgbClr>
                </a:solidFill>
                <a:latin typeface="Calibri"/>
                <a:cs typeface="Calibri"/>
              </a:rPr>
              <a:t>Related Work</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Problem Statement</a:t>
            </a:r>
          </a:p>
          <a:p>
            <a:pPr marL="622300" indent="-571500">
              <a:buFont typeface="+mj-lt"/>
              <a:buAutoNum type="romanUcPeriod"/>
            </a:pPr>
            <a:r>
              <a:rPr lang="en-US" dirty="0">
                <a:solidFill>
                  <a:srgbClr val="5F2A0F">
                    <a:alpha val="10000"/>
                  </a:srgbClr>
                </a:solidFill>
                <a:latin typeface="Calibri" panose="020F0502020204030204" pitchFamily="34" charset="0"/>
                <a:cs typeface="Calibri" panose="020F0502020204030204" pitchFamily="34" charset="0"/>
              </a:rPr>
              <a:t>Our Work: </a:t>
            </a:r>
            <a:r>
              <a:rPr lang="en-US" dirty="0" err="1">
                <a:solidFill>
                  <a:srgbClr val="5F2A0F">
                    <a:alpha val="10000"/>
                  </a:srgbClr>
                </a:solidFill>
                <a:latin typeface="Calibri" panose="020F0502020204030204" pitchFamily="34" charset="0"/>
                <a:cs typeface="Calibri" panose="020F0502020204030204" pitchFamily="34" charset="0"/>
              </a:rPr>
              <a:t>Adversarially</a:t>
            </a:r>
            <a:r>
              <a:rPr lang="en-US" dirty="0">
                <a:solidFill>
                  <a:srgbClr val="5F2A0F">
                    <a:alpha val="10000"/>
                  </a:srgbClr>
                </a:solidFill>
                <a:latin typeface="Calibri" panose="020F0502020204030204" pitchFamily="34" charset="0"/>
                <a:cs typeface="Calibri" panose="020F0502020204030204" pitchFamily="34" charset="0"/>
              </a:rPr>
              <a:t> Diversified Rehearsal Memory</a:t>
            </a:r>
          </a:p>
          <a:p>
            <a:pPr marL="622300" indent="-571500">
              <a:buFont typeface="+mj-lt"/>
              <a:buAutoNum type="romanUcPeriod"/>
            </a:pPr>
            <a:r>
              <a:rPr lang="en-US" sz="2400" dirty="0">
                <a:solidFill>
                  <a:srgbClr val="5F2A0F">
                    <a:alpha val="10000"/>
                  </a:srgbClr>
                </a:solidFill>
                <a:latin typeface="Calibri"/>
                <a:cs typeface="Calibri"/>
              </a:rPr>
              <a:t>Results and Baselines</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dirty="0">
                <a:solidFill>
                  <a:srgbClr val="C58D01">
                    <a:alpha val="10000"/>
                  </a:srgbClr>
                </a:solidFill>
                <a:latin typeface="Calibri"/>
                <a:cs typeface="Calibri"/>
              </a:rPr>
              <a:t>Evaluation Against Common Corruptions</a:t>
            </a:r>
          </a:p>
          <a:p>
            <a:pPr marL="1079500" lvl="1" indent="-571500">
              <a:buFont typeface="+mj-lt"/>
              <a:buAutoNum type="arabicPeriod"/>
            </a:pPr>
            <a:r>
              <a:rPr lang="en-US" dirty="0">
                <a:solidFill>
                  <a:srgbClr val="C58D01">
                    <a:alpha val="10000"/>
                  </a:srgbClr>
                </a:solidFill>
                <a:latin typeface="Calibri"/>
                <a:cs typeface="Calibri"/>
              </a:rPr>
              <a:t>Evaluation Against Common Adversarial Attacks</a:t>
            </a:r>
          </a:p>
          <a:p>
            <a:pPr marL="1079500" lvl="1" indent="-571500">
              <a:buFont typeface="+mj-lt"/>
              <a:buAutoNum type="arabicPeriod"/>
            </a:pPr>
            <a:r>
              <a:rPr lang="en-US" dirty="0">
                <a:solidFill>
                  <a:srgbClr val="C58D01">
                    <a:alpha val="10000"/>
                  </a:srgbClr>
                </a:solidFill>
                <a:latin typeface="Calibri"/>
                <a:cs typeface="Calibri"/>
              </a:rPr>
              <a:t>t-SNE Visualization of Latent Features Distributions in CL</a:t>
            </a:r>
          </a:p>
          <a:p>
            <a:pPr marL="1079500" lvl="1" indent="-571500">
              <a:buFont typeface="+mj-lt"/>
              <a:buAutoNum type="arabicPeriod"/>
            </a:pPr>
            <a:r>
              <a:rPr lang="en-US" dirty="0">
                <a:solidFill>
                  <a:srgbClr val="C58D01">
                    <a:alpha val="10000"/>
                  </a:srgbClr>
                </a:solidFill>
                <a:latin typeface="Calibri"/>
                <a:cs typeface="Calibri"/>
              </a:rPr>
              <a:t>Features Similarity Metrics:  A Central Kernel Alignment Analysis</a:t>
            </a:r>
          </a:p>
          <a:p>
            <a:pPr marL="1079500" lvl="1" indent="-571500">
              <a:buFont typeface="+mj-lt"/>
              <a:buAutoNum type="arabicPeriod"/>
            </a:pPr>
            <a:r>
              <a:rPr lang="en-US" dirty="0">
                <a:solidFill>
                  <a:srgbClr val="C58D01">
                    <a:alpha val="10000"/>
                  </a:srgbClr>
                </a:solidFill>
                <a:latin typeface="Calibri"/>
                <a:cs typeface="Calibri"/>
              </a:rPr>
              <a:t>Visualization of CL Model’s Features in Input Space</a:t>
            </a:r>
          </a:p>
          <a:p>
            <a:pPr marL="622300" indent="-571500">
              <a:buFont typeface="+mj-lt"/>
              <a:buAutoNum type="romanUcPeriod"/>
            </a:pPr>
            <a:r>
              <a:rPr lang="en-US" dirty="0">
                <a:solidFill>
                  <a:srgbClr val="5F2A0F"/>
                </a:solidFill>
                <a:latin typeface="Calibri"/>
                <a:cs typeface="Calibri"/>
              </a:rPr>
              <a:t>Conclusion</a:t>
            </a:r>
          </a:p>
        </p:txBody>
      </p:sp>
      <p:sp>
        <p:nvSpPr>
          <p:cNvPr id="4" name="Text Placeholder 2">
            <a:extLst>
              <a:ext uri="{FF2B5EF4-FFF2-40B4-BE49-F238E27FC236}">
                <a16:creationId xmlns:a16="http://schemas.microsoft.com/office/drawing/2014/main" id="{B0830FE4-0486-2261-560F-EEB0E904DAE6}"/>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Related Work | Problem </a:t>
            </a:r>
            <a:r>
              <a:rPr lang="en-US" sz="1400" dirty="0" err="1">
                <a:solidFill>
                  <a:schemeClr val="accent5"/>
                </a:solidFill>
                <a:latin typeface="Calibri"/>
                <a:cs typeface="Calibri"/>
              </a:rPr>
              <a:t>Statement|Our</a:t>
            </a:r>
            <a:r>
              <a:rPr lang="en-US" sz="1400" dirty="0">
                <a:solidFill>
                  <a:schemeClr val="accent5"/>
                </a:solidFill>
                <a:latin typeface="Calibri"/>
                <a:cs typeface="Calibri"/>
              </a:rPr>
              <a:t>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a:t>
            </a:r>
            <a:r>
              <a:rPr lang="en-US" sz="1400" dirty="0" err="1">
                <a:solidFill>
                  <a:schemeClr val="accent5"/>
                </a:solidFill>
                <a:latin typeface="Calibri"/>
                <a:cs typeface="Calibri"/>
              </a:rPr>
              <a:t>Memory|Results</a:t>
            </a:r>
            <a:r>
              <a:rPr lang="en-US" sz="1400" dirty="0">
                <a:solidFill>
                  <a:schemeClr val="accent5"/>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5913574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648501"/>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Conclusions</a:t>
            </a:r>
            <a:endParaRPr>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371600"/>
            <a:ext cx="11150700" cy="5364475"/>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Rehearsal memory can be diversified to prevent rehearsal memory overfitting in the CL models.</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Rehearsal memory diversification increases the complexity of the memory samples and prevents memory overfitting, </a:t>
            </a:r>
          </a:p>
          <a:p>
            <a:pPr lvl="1"/>
            <a:r>
              <a:rPr lang="en-US" dirty="0">
                <a:solidFill>
                  <a:srgbClr val="C58D01"/>
                </a:solidFill>
                <a:latin typeface="Calibri" panose="020F0502020204030204" pitchFamily="34" charset="0"/>
                <a:cs typeface="Calibri" panose="020F0502020204030204" pitchFamily="34" charset="0"/>
              </a:rPr>
              <a:t>Resulting in:</a:t>
            </a:r>
          </a:p>
          <a:p>
            <a:pPr lvl="2"/>
            <a:r>
              <a:rPr lang="en-US" dirty="0">
                <a:solidFill>
                  <a:srgbClr val="5F2A0F"/>
                </a:solidFill>
                <a:latin typeface="Calibri" panose="020F0502020204030204" pitchFamily="34" charset="0"/>
                <a:cs typeface="Calibri" panose="020F0502020204030204" pitchFamily="34" charset="0"/>
              </a:rPr>
              <a:t>Maintaining the effectiveness of memory samples throughout learning</a:t>
            </a:r>
          </a:p>
          <a:p>
            <a:pPr lvl="2"/>
            <a:r>
              <a:rPr lang="en-US" dirty="0">
                <a:solidFill>
                  <a:srgbClr val="5F2A0F"/>
                </a:solidFill>
                <a:latin typeface="Calibri" panose="020F0502020204030204" pitchFamily="34" charset="0"/>
                <a:cs typeface="Calibri" panose="020F0502020204030204" pitchFamily="34" charset="0"/>
              </a:rPr>
              <a:t>Reduced catastrophic forgetting </a:t>
            </a:r>
          </a:p>
          <a:p>
            <a:pPr marL="50800" lvl="0" indent="0">
              <a:buNone/>
            </a:pPr>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Our Code is publicly available at </a:t>
            </a:r>
            <a:r>
              <a:rPr lang="en-US" dirty="0">
                <a:solidFill>
                  <a:srgbClr val="5F2A0F"/>
                </a:solidFill>
                <a:latin typeface="Calibri" panose="020F0502020204030204" pitchFamily="34" charset="0"/>
                <a:cs typeface="Calibri" panose="020F0502020204030204" pitchFamily="34" charset="0"/>
                <a:hlinkClick r:id="rId3"/>
              </a:rPr>
              <a:t>https://github.com/hikmatkhan/ADRM</a:t>
            </a:r>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B3004312-D212-6C4D-0724-AC6C8D14047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703163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648501"/>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Acknowledgment</a:t>
            </a:r>
            <a:endParaRPr dirty="0">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371600"/>
            <a:ext cx="11150700" cy="5364475"/>
          </a:xfrm>
          <a:prstGeom prst="rect">
            <a:avLst/>
          </a:prstGeom>
          <a:noFill/>
          <a:ln>
            <a:noFill/>
          </a:ln>
        </p:spPr>
        <p:txBody>
          <a:bodyPr spcFirstLastPara="1" wrap="square" lIns="91425" tIns="45700" rIns="91425" bIns="45700" anchor="t" anchorCtr="0">
            <a:normAutofit/>
          </a:bodyPr>
          <a:lstStyle/>
          <a:p>
            <a:pPr lvl="0"/>
            <a:r>
              <a:rPr lang="en-US" dirty="0"/>
              <a:t>This work was supported by National Science Foundation</a:t>
            </a:r>
            <a:br>
              <a:rPr lang="en-US" dirty="0"/>
            </a:br>
            <a:r>
              <a:rPr lang="en-US" dirty="0"/>
              <a:t>(NSF) Award NSF OAC 2008690.</a:t>
            </a:r>
            <a:endParaRPr lang="en-US" dirty="0">
              <a:solidFill>
                <a:srgbClr val="5F2A0F"/>
              </a:solidFill>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B3004312-D212-6C4D-0724-AC6C8D14047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Conclusions | </a:t>
            </a:r>
            <a:r>
              <a:rPr lang="en-US" sz="1400" b="1" dirty="0">
                <a:solidFill>
                  <a:schemeClr val="tx2"/>
                </a:solidFill>
                <a:latin typeface="Calibri"/>
                <a:cs typeface="Calibri"/>
              </a:rPr>
              <a:t>Acknowledgments</a:t>
            </a:r>
            <a:endParaRPr lang="en-US" sz="1400" dirty="0">
              <a:solidFill>
                <a:schemeClr val="accent5"/>
              </a:solidFill>
              <a:latin typeface="Calibri"/>
              <a:cs typeface="Calibri"/>
            </a:endParaRPr>
          </a:p>
        </p:txBody>
      </p:sp>
      <p:pic>
        <p:nvPicPr>
          <p:cNvPr id="3074" name="Picture 2" descr="National Science Foundation - Wikipedia">
            <a:extLst>
              <a:ext uri="{FF2B5EF4-FFF2-40B4-BE49-F238E27FC236}">
                <a16:creationId xmlns:a16="http://schemas.microsoft.com/office/drawing/2014/main" id="{3AAF76E7-5F02-E34A-5B71-A170B0B97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1575" y="1081631"/>
            <a:ext cx="1200151" cy="120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56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blinds(horizontal)">
                                      <p:cBhvr>
                                        <p:cTn id="7" dur="500"/>
                                        <p:tgtEl>
                                          <p:spTgt spid="1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3" name="Picture 2" descr="A collage of a person&amp;#39;s face&#10;&#10;Description automatically generated">
            <a:extLst>
              <a:ext uri="{FF2B5EF4-FFF2-40B4-BE49-F238E27FC236}">
                <a16:creationId xmlns:a16="http://schemas.microsoft.com/office/drawing/2014/main" id="{A48EE7A1-05BE-3399-5508-C66D7F5F46D4}"/>
              </a:ext>
            </a:extLst>
          </p:cNvPr>
          <p:cNvPicPr>
            <a:picLocks noChangeAspect="1"/>
          </p:cNvPicPr>
          <p:nvPr/>
        </p:nvPicPr>
        <p:blipFill rotWithShape="1">
          <a:blip r:embed="rId3"/>
          <a:srcRect l="-333" t="181" r="333" b="-43"/>
          <a:stretch/>
        </p:blipFill>
        <p:spPr>
          <a:xfrm>
            <a:off x="987019" y="2827675"/>
            <a:ext cx="10289577" cy="3683017"/>
          </a:xfrm>
          <a:prstGeom prst="rect">
            <a:avLst/>
          </a:prstGeom>
        </p:spPr>
      </p:pic>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Deep Learning – The Promise</a:t>
            </a:r>
          </a:p>
        </p:txBody>
      </p:sp>
      <p:sp>
        <p:nvSpPr>
          <p:cNvPr id="163" name="Google Shape;163;g22b542f3695_0_0"/>
          <p:cNvSpPr txBox="1">
            <a:spLocks noGrp="1"/>
          </p:cNvSpPr>
          <p:nvPr>
            <p:ph type="body" idx="1"/>
          </p:nvPr>
        </p:nvSpPr>
        <p:spPr>
          <a:xfrm>
            <a:off x="609600" y="1434175"/>
            <a:ext cx="11150700" cy="1534126"/>
          </a:xfrm>
          <a:prstGeom prst="rect">
            <a:avLst/>
          </a:prstGeom>
          <a:noFill/>
          <a:ln>
            <a:noFill/>
          </a:ln>
        </p:spPr>
        <p:txBody>
          <a:bodyPr spcFirstLastPara="1" wrap="square" lIns="91425" tIns="45700" rIns="91425" bIns="45700" anchor="t" anchorCtr="0">
            <a:normAutofit/>
          </a:bodyPr>
          <a:lstStyle/>
          <a:p>
            <a:pPr lvl="0"/>
            <a:r>
              <a:rPr lang="en-US" sz="2400" dirty="0">
                <a:solidFill>
                  <a:srgbClr val="5F2A0F"/>
                </a:solidFill>
                <a:latin typeface="Calibri" panose="020F0502020204030204" pitchFamily="34" charset="0"/>
                <a:cs typeface="Calibri" panose="020F0502020204030204" pitchFamily="34" charset="0"/>
              </a:rPr>
              <a:t>Deep Learning (DL)/Artificial Intelligence (AI) models have achieved or even surpassed human-level accuracy in several areas, including computer vision and pattern recognition.</a:t>
            </a:r>
            <a:endParaRPr sz="24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7E1C0D6D-B7A8-8FE7-EFAC-BCA835218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54" y="2826663"/>
            <a:ext cx="2413110" cy="21636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D315B9-7F86-30F8-CB7F-1E23BCE9E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3325" y="2826095"/>
            <a:ext cx="3499479" cy="2167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8E45B49-9353-CDED-3A65-EC38BC0619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4483" y="4452377"/>
            <a:ext cx="3392198" cy="20564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9803A89-82B7-400B-A7CF-B2B1E36845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7271" y="2826095"/>
            <a:ext cx="3553541" cy="199886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8CF85110-5633-BFA6-FEBC-34F83BED6B1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b="1" dirty="0">
                <a:solidFill>
                  <a:schemeClr val="tx2"/>
                </a:solidFill>
                <a:latin typeface="Calibri"/>
                <a:cs typeface="Calibri"/>
              </a:rPr>
              <a:t>Introduction</a:t>
            </a:r>
            <a:r>
              <a:rPr lang="en-US" sz="1400" dirty="0">
                <a:solidFill>
                  <a:schemeClr val="accent5"/>
                </a:solidFill>
                <a:latin typeface="Calibri"/>
                <a:cs typeface="Calibri"/>
              </a:rPr>
              <a:t> | Related Work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950833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panose="020F0502020204030204" pitchFamily="34" charset="0"/>
                <a:cs typeface="Calibri" panose="020F0502020204030204" pitchFamily="34" charset="0"/>
              </a:rPr>
              <a:t>[1]. </a:t>
            </a:r>
            <a:r>
              <a:rPr lang="en-US" sz="1200" b="0" i="0" dirty="0">
                <a:solidFill>
                  <a:srgbClr val="222222"/>
                </a:solidFill>
                <a:effectLst/>
                <a:latin typeface="Calibri" panose="020F0502020204030204" pitchFamily="34" charset="0"/>
                <a:cs typeface="Calibri" panose="020F0502020204030204" pitchFamily="34" charset="0"/>
              </a:rPr>
              <a:t>De Lange, Matthias, Rahaf </a:t>
            </a:r>
            <a:r>
              <a:rPr lang="en-US" sz="1200" b="0" i="0" dirty="0" err="1">
                <a:solidFill>
                  <a:srgbClr val="222222"/>
                </a:solidFill>
                <a:effectLst/>
                <a:latin typeface="Calibri" panose="020F0502020204030204" pitchFamily="34" charset="0"/>
                <a:cs typeface="Calibri" panose="020F0502020204030204" pitchFamily="34" charset="0"/>
              </a:rPr>
              <a:t>Aljundi</a:t>
            </a:r>
            <a:r>
              <a:rPr lang="en-US" sz="1200" b="0" i="0" dirty="0">
                <a:solidFill>
                  <a:srgbClr val="222222"/>
                </a:solidFill>
                <a:effectLst/>
                <a:latin typeface="Calibri" panose="020F0502020204030204" pitchFamily="34" charset="0"/>
                <a:cs typeface="Calibri" panose="020F0502020204030204" pitchFamily="34" charset="0"/>
              </a:rPr>
              <a:t>, Marc </a:t>
            </a:r>
            <a:r>
              <a:rPr lang="en-US" sz="1200" b="0" i="0" dirty="0" err="1">
                <a:solidFill>
                  <a:srgbClr val="222222"/>
                </a:solidFill>
                <a:effectLst/>
                <a:latin typeface="Calibri" panose="020F0502020204030204" pitchFamily="34" charset="0"/>
                <a:cs typeface="Calibri" panose="020F0502020204030204" pitchFamily="34" charset="0"/>
              </a:rPr>
              <a:t>Masana</a:t>
            </a:r>
            <a:r>
              <a:rPr lang="en-US" sz="1200" b="0" i="0" dirty="0">
                <a:solidFill>
                  <a:srgbClr val="222222"/>
                </a:solidFill>
                <a:effectLst/>
                <a:latin typeface="Calibri" panose="020F0502020204030204" pitchFamily="34" charset="0"/>
                <a:cs typeface="Calibri" panose="020F0502020204030204" pitchFamily="34" charset="0"/>
              </a:rPr>
              <a:t>, Sarah Parisot, Xu Jia, </a:t>
            </a:r>
            <a:r>
              <a:rPr lang="en-US" sz="1200" b="0" i="0" dirty="0" err="1">
                <a:solidFill>
                  <a:srgbClr val="222222"/>
                </a:solidFill>
                <a:effectLst/>
                <a:latin typeface="Calibri" panose="020F0502020204030204" pitchFamily="34" charset="0"/>
                <a:cs typeface="Calibri" panose="020F0502020204030204" pitchFamily="34" charset="0"/>
              </a:rPr>
              <a:t>Aleš</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Leonardis</a:t>
            </a:r>
            <a:r>
              <a:rPr lang="en-US" sz="1200" b="0" i="0" dirty="0">
                <a:solidFill>
                  <a:srgbClr val="222222"/>
                </a:solidFill>
                <a:effectLst/>
                <a:latin typeface="Calibri" panose="020F0502020204030204" pitchFamily="34" charset="0"/>
                <a:cs typeface="Calibri" panose="020F0502020204030204" pitchFamily="34" charset="0"/>
              </a:rPr>
              <a:t>, Gregory </a:t>
            </a:r>
            <a:r>
              <a:rPr lang="en-US" sz="1200" b="0" i="0" dirty="0" err="1">
                <a:solidFill>
                  <a:srgbClr val="222222"/>
                </a:solidFill>
                <a:effectLst/>
                <a:latin typeface="Calibri" panose="020F0502020204030204" pitchFamily="34" charset="0"/>
                <a:cs typeface="Calibri" panose="020F0502020204030204" pitchFamily="34" charset="0"/>
              </a:rPr>
              <a:t>Slabaugh</a:t>
            </a:r>
            <a:r>
              <a:rPr lang="en-US" sz="1200" b="0" i="0" dirty="0">
                <a:solidFill>
                  <a:srgbClr val="222222"/>
                </a:solidFill>
                <a:effectLst/>
                <a:latin typeface="Calibri" panose="020F0502020204030204" pitchFamily="34" charset="0"/>
                <a:cs typeface="Calibri" panose="020F0502020204030204" pitchFamily="34" charset="0"/>
              </a:rPr>
              <a:t>, and </a:t>
            </a:r>
            <a:r>
              <a:rPr lang="en-US" sz="1200" b="0" i="0" dirty="0" err="1">
                <a:solidFill>
                  <a:srgbClr val="222222"/>
                </a:solidFill>
                <a:effectLst/>
                <a:latin typeface="Calibri" panose="020F0502020204030204" pitchFamily="34" charset="0"/>
                <a:cs typeface="Calibri" panose="020F0502020204030204" pitchFamily="34" charset="0"/>
              </a:rPr>
              <a:t>Tinne</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Tuytelaars</a:t>
            </a:r>
            <a:r>
              <a:rPr lang="en-US" sz="1200" b="0" i="0" dirty="0">
                <a:solidFill>
                  <a:srgbClr val="222222"/>
                </a:solidFill>
                <a:effectLst/>
                <a:latin typeface="Calibri" panose="020F0502020204030204" pitchFamily="34" charset="0"/>
                <a:cs typeface="Calibri" panose="020F0502020204030204" pitchFamily="34" charset="0"/>
              </a:rPr>
              <a:t>. "A continual learning survey: Defying forgetting in classification tasks." </a:t>
            </a:r>
            <a:r>
              <a:rPr lang="en-US" sz="1200" b="0" i="1" dirty="0">
                <a:solidFill>
                  <a:srgbClr val="222222"/>
                </a:solidFill>
                <a:effectLst/>
                <a:latin typeface="Calibri" panose="020F0502020204030204" pitchFamily="34" charset="0"/>
                <a:cs typeface="Calibri" panose="020F0502020204030204" pitchFamily="34" charset="0"/>
              </a:rPr>
              <a:t>IEEE transactions on pattern analysis and machine intelligence</a:t>
            </a:r>
            <a:r>
              <a:rPr lang="en-US" sz="1200" b="0" i="0" dirty="0">
                <a:solidFill>
                  <a:srgbClr val="222222"/>
                </a:solidFill>
                <a:effectLst/>
                <a:latin typeface="Calibri" panose="020F0502020204030204" pitchFamily="34" charset="0"/>
                <a:cs typeface="Calibri" panose="020F0502020204030204" pitchFamily="34" charset="0"/>
              </a:rPr>
              <a:t> 44, no. 7 (2021): 3366-3385.</a:t>
            </a:r>
            <a:endParaRPr lang="en-US" sz="1200" dirty="0">
              <a:latin typeface="Calibri" panose="020F0502020204030204" pitchFamily="34" charset="0"/>
              <a:cs typeface="Calibri" panose="020F0502020204030204" pitchFamily="34" charset="0"/>
            </a:endParaRPr>
          </a:p>
          <a:p>
            <a:pPr marL="50800" indent="0">
              <a:buNone/>
            </a:pPr>
            <a:r>
              <a:rPr lang="en-US" sz="1200" dirty="0">
                <a:latin typeface="Calibri" panose="020F0502020204030204" pitchFamily="34" charset="0"/>
                <a:cs typeface="Calibri" panose="020F0502020204030204" pitchFamily="34" charset="0"/>
              </a:rPr>
              <a:t>[2]. Van de Ven, </a:t>
            </a:r>
            <a:r>
              <a:rPr lang="en-US" sz="1200" dirty="0" err="1">
                <a:latin typeface="Calibri" panose="020F0502020204030204" pitchFamily="34" charset="0"/>
                <a:cs typeface="Calibri" panose="020F0502020204030204" pitchFamily="34" charset="0"/>
              </a:rPr>
              <a:t>Gido</a:t>
            </a:r>
            <a:r>
              <a:rPr lang="en-US" sz="1200" dirty="0">
                <a:latin typeface="Calibri" panose="020F0502020204030204" pitchFamily="34" charset="0"/>
                <a:cs typeface="Calibri" panose="020F0502020204030204" pitchFamily="34" charset="0"/>
              </a:rPr>
              <a:t> M., and Andreas S. </a:t>
            </a:r>
            <a:r>
              <a:rPr lang="en-US" sz="1200" dirty="0" err="1">
                <a:latin typeface="Calibri" panose="020F0502020204030204" pitchFamily="34" charset="0"/>
                <a:cs typeface="Calibri" panose="020F0502020204030204" pitchFamily="34" charset="0"/>
              </a:rPr>
              <a:t>Tolias</a:t>
            </a:r>
            <a:r>
              <a:rPr lang="en-US" sz="1200" dirty="0">
                <a:latin typeface="Calibri" panose="020F0502020204030204" pitchFamily="34" charset="0"/>
                <a:cs typeface="Calibri" panose="020F0502020204030204" pitchFamily="34" charset="0"/>
              </a:rPr>
              <a:t>. "Three scenarios for continual learning."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arXiv:1904.07734 (2019).</a:t>
            </a:r>
          </a:p>
          <a:p>
            <a:pPr marL="50800" indent="0">
              <a:buNone/>
            </a:pPr>
            <a:r>
              <a:rPr lang="en-US" sz="1200" dirty="0">
                <a:latin typeface="Calibri" panose="020F0502020204030204" pitchFamily="34" charset="0"/>
                <a:cs typeface="Calibri" panose="020F0502020204030204" pitchFamily="34" charset="0"/>
              </a:rPr>
              <a:t>[3]. </a:t>
            </a:r>
            <a:r>
              <a:rPr lang="en-US" sz="1200" b="0" i="0" dirty="0" err="1">
                <a:solidFill>
                  <a:srgbClr val="222222"/>
                </a:solidFill>
                <a:effectLst/>
                <a:latin typeface="Calibri" panose="020F0502020204030204" pitchFamily="34" charset="0"/>
                <a:cs typeface="Calibri" panose="020F0502020204030204" pitchFamily="34" charset="0"/>
              </a:rPr>
              <a:t>Mermillod</a:t>
            </a:r>
            <a:r>
              <a:rPr lang="en-US" sz="1200" b="0" i="0" dirty="0">
                <a:solidFill>
                  <a:srgbClr val="222222"/>
                </a:solidFill>
                <a:effectLst/>
                <a:latin typeface="Calibri" panose="020F0502020204030204" pitchFamily="34" charset="0"/>
                <a:cs typeface="Calibri" panose="020F0502020204030204" pitchFamily="34" charset="0"/>
              </a:rPr>
              <a:t>, Martial, </a:t>
            </a:r>
            <a:r>
              <a:rPr lang="en-US" sz="1200" b="0" i="0" dirty="0" err="1">
                <a:solidFill>
                  <a:srgbClr val="222222"/>
                </a:solidFill>
                <a:effectLst/>
                <a:latin typeface="Calibri" panose="020F0502020204030204" pitchFamily="34" charset="0"/>
                <a:cs typeface="Calibri" panose="020F0502020204030204" pitchFamily="34" charset="0"/>
              </a:rPr>
              <a:t>Aurélia</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Bugaiska</a:t>
            </a:r>
            <a:r>
              <a:rPr lang="en-US" sz="1200" b="0" i="0" dirty="0">
                <a:solidFill>
                  <a:srgbClr val="222222"/>
                </a:solidFill>
                <a:effectLst/>
                <a:latin typeface="Calibri" panose="020F0502020204030204" pitchFamily="34" charset="0"/>
                <a:cs typeface="Calibri" panose="020F0502020204030204" pitchFamily="34" charset="0"/>
              </a:rPr>
              <a:t>, and Patrick Bonin. "The stability-plasticity dilemma: Investigating the continuum from catastrophic forgetting to age-limited learning effects." </a:t>
            </a:r>
            <a:r>
              <a:rPr lang="en-US" sz="1200" b="0" i="1" dirty="0">
                <a:solidFill>
                  <a:srgbClr val="222222"/>
                </a:solidFill>
                <a:effectLst/>
                <a:latin typeface="Calibri" panose="020F0502020204030204" pitchFamily="34" charset="0"/>
                <a:cs typeface="Calibri" panose="020F0502020204030204" pitchFamily="34" charset="0"/>
              </a:rPr>
              <a:t>Frontiers in psychology</a:t>
            </a:r>
            <a:r>
              <a:rPr lang="en-US" sz="1200" b="0" i="0" dirty="0">
                <a:solidFill>
                  <a:srgbClr val="222222"/>
                </a:solidFill>
                <a:effectLst/>
                <a:latin typeface="Calibri" panose="020F0502020204030204" pitchFamily="34" charset="0"/>
                <a:cs typeface="Calibri" panose="020F0502020204030204" pitchFamily="34" charset="0"/>
              </a:rPr>
              <a:t> 4 (2013): 504.</a:t>
            </a:r>
          </a:p>
          <a:p>
            <a:pPr marL="50800" indent="0">
              <a:buNone/>
            </a:pPr>
            <a:r>
              <a:rPr lang="en-US" sz="1200" dirty="0">
                <a:latin typeface="Calibri" panose="020F0502020204030204" pitchFamily="34" charset="0"/>
                <a:cs typeface="Calibri" panose="020F0502020204030204" pitchFamily="34" charset="0"/>
              </a:rPr>
              <a:t>[4]. French, Robert M. "Catastrophic forgetting in connectionist networks." Trends in cognitive sciences 3, no. 4 (1999): 128-135.</a:t>
            </a:r>
          </a:p>
          <a:p>
            <a:pPr marL="50800" indent="0">
              <a:buNone/>
            </a:pPr>
            <a:r>
              <a:rPr lang="en-US" sz="1200" dirty="0">
                <a:latin typeface="Calibri" panose="020F0502020204030204" pitchFamily="34" charset="0"/>
                <a:cs typeface="Calibri" panose="020F0502020204030204" pitchFamily="34" charset="0"/>
              </a:rPr>
              <a:t>[5]. Wang, Liyuan, </a:t>
            </a:r>
            <a:r>
              <a:rPr lang="en-US" sz="1200" dirty="0" err="1">
                <a:latin typeface="Calibri" panose="020F0502020204030204" pitchFamily="34" charset="0"/>
                <a:cs typeface="Calibri" panose="020F0502020204030204" pitchFamily="34" charset="0"/>
              </a:rPr>
              <a:t>Xingxing</a:t>
            </a:r>
            <a:r>
              <a:rPr lang="en-US" sz="1200" dirty="0">
                <a:latin typeface="Calibri" panose="020F0502020204030204" pitchFamily="34" charset="0"/>
                <a:cs typeface="Calibri" panose="020F0502020204030204" pitchFamily="34" charset="0"/>
              </a:rPr>
              <a:t> Zhang, Hang </a:t>
            </a:r>
            <a:r>
              <a:rPr lang="en-US" sz="1200" dirty="0" err="1">
                <a:latin typeface="Calibri" panose="020F0502020204030204" pitchFamily="34" charset="0"/>
                <a:cs typeface="Calibri" panose="020F0502020204030204" pitchFamily="34" charset="0"/>
              </a:rPr>
              <a:t>Su</a:t>
            </a:r>
            <a:r>
              <a:rPr lang="en-US" sz="1200" dirty="0">
                <a:latin typeface="Calibri" panose="020F0502020204030204" pitchFamily="34" charset="0"/>
                <a:cs typeface="Calibri" panose="020F0502020204030204" pitchFamily="34" charset="0"/>
              </a:rPr>
              <a:t>, and Jun Zhu. "A comprehensive survey of continual learning: Theory, method and application." IEEE Transactions on Pattern Analysis and Machine Intelligence (2024).</a:t>
            </a:r>
          </a:p>
          <a:p>
            <a:pPr marL="50800" indent="0">
              <a:buNone/>
            </a:pPr>
            <a:r>
              <a:rPr lang="en-US" sz="1200" dirty="0">
                <a:latin typeface="Calibri" panose="020F0502020204030204" pitchFamily="34" charset="0"/>
                <a:cs typeface="Calibri" panose="020F0502020204030204" pitchFamily="34" charset="0"/>
              </a:rPr>
              <a:t>[6].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a:t>
            </a:r>
            <a:r>
              <a:rPr lang="en-US" sz="1200" dirty="0" err="1">
                <a:latin typeface="Calibri" panose="020F0502020204030204" pitchFamily="34" charset="0"/>
                <a:cs typeface="Calibri" panose="020F0502020204030204" pitchFamily="34" charset="0"/>
              </a:rPr>
              <a:t>Adversarially</a:t>
            </a:r>
            <a:r>
              <a:rPr lang="en-US" sz="1200" dirty="0">
                <a:latin typeface="Calibri" panose="020F0502020204030204" pitchFamily="34" charset="0"/>
                <a:cs typeface="Calibri" panose="020F0502020204030204" pitchFamily="34" charset="0"/>
              </a:rPr>
              <a:t> Robust Continual Learning," 2022 International Joint Conference on Neural Networks (IJCNN), Padua, Italy, 2022, pp. 1-8, </a:t>
            </a: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10.1109/IJCNN55064.2022.9892970.</a:t>
            </a:r>
            <a:br>
              <a:rPr lang="en-US" sz="1200" dirty="0">
                <a:latin typeface="Calibri" panose="020F0502020204030204" pitchFamily="34" charset="0"/>
                <a:cs typeface="Calibri" panose="020F0502020204030204" pitchFamily="34" charset="0"/>
              </a:rPr>
            </a:b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10.1109/ISCC58397.2023.10218203.</a:t>
            </a:r>
          </a:p>
          <a:p>
            <a:pPr marL="50800" indent="0">
              <a:buNone/>
            </a:pPr>
            <a:r>
              <a:rPr lang="en-US" sz="1200" dirty="0">
                <a:latin typeface="Calibri" panose="020F0502020204030204" pitchFamily="34" charset="0"/>
                <a:cs typeface="Calibri" panose="020F0502020204030204" pitchFamily="34" charset="0"/>
              </a:rPr>
              <a:t>[7].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"The Importance of Robust Features in Mitigating Catastrophic Forgetting," in 2023 IEEE Symposium on Computers and Communications (ISCC), </a:t>
            </a:r>
            <a:r>
              <a:rPr lang="en-US" sz="1200" dirty="0" err="1">
                <a:latin typeface="Calibri" panose="020F0502020204030204" pitchFamily="34" charset="0"/>
                <a:cs typeface="Calibri" panose="020F0502020204030204" pitchFamily="34" charset="0"/>
              </a:rPr>
              <a:t>Gammarth</a:t>
            </a:r>
            <a:r>
              <a:rPr lang="en-US" sz="1200" dirty="0">
                <a:latin typeface="Calibri" panose="020F0502020204030204" pitchFamily="34" charset="0"/>
                <a:cs typeface="Calibri" panose="020F0502020204030204" pitchFamily="34" charset="0"/>
              </a:rPr>
              <a:t>, Tunisia, 2023 pp. 752-757.</a:t>
            </a:r>
          </a:p>
          <a:p>
            <a:pPr marL="50800" indent="0">
              <a:buNone/>
            </a:pPr>
            <a:r>
              <a:rPr lang="en-US" sz="1200" dirty="0">
                <a:latin typeface="Calibri" panose="020F0502020204030204" pitchFamily="34" charset="0"/>
                <a:cs typeface="Calibri" panose="020F0502020204030204" pitchFamily="34" charset="0"/>
              </a:rPr>
              <a:t>[8].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"Brain-Inspired Continual Learning: Robust Feature Distillation and Re-Consolidation for Class Incremental Learning," in IEEE Access, vol. 12, pp. 34054-34073, 2024, </a:t>
            </a: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10.1109/ACCESS.2024.33694.88.</a:t>
            </a:r>
          </a:p>
          <a:p>
            <a:pPr marL="50800" indent="0">
              <a:buNone/>
            </a:pPr>
            <a:r>
              <a:rPr lang="en-US" sz="1200" dirty="0">
                <a:latin typeface="Calibri" panose="020F0502020204030204" pitchFamily="34" charset="0"/>
                <a:cs typeface="Calibri" panose="020F0502020204030204" pitchFamily="34" charset="0"/>
              </a:rPr>
              <a:t>[9].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a:t>
            </a:r>
            <a:r>
              <a:rPr lang="en-US" sz="1200" dirty="0" err="1">
                <a:latin typeface="Calibri" panose="020F0502020204030204" pitchFamily="34" charset="0"/>
                <a:cs typeface="Calibri" panose="020F0502020204030204" pitchFamily="34" charset="0"/>
              </a:rPr>
              <a:t>Adversarially</a:t>
            </a:r>
            <a:r>
              <a:rPr lang="en-US" sz="1200" dirty="0">
                <a:latin typeface="Calibri" panose="020F0502020204030204" pitchFamily="34" charset="0"/>
                <a:cs typeface="Calibri" panose="020F0502020204030204" pitchFamily="34" charset="0"/>
              </a:rPr>
              <a:t> Diversified Rehearsal Memory (ADRM): Mitigating Memory Overfitting Challenge in Continual Learning," 2024 International Joint Conference on Neural Networks (IJCNN), Yokohama, Japan, 2024, pp. 1-8.</a:t>
            </a:r>
          </a:p>
          <a:p>
            <a:pPr marL="50800" indent="0">
              <a:buNone/>
            </a:pPr>
            <a:r>
              <a:rPr lang="en-US" sz="1200" dirty="0">
                <a:latin typeface="Calibri" panose="020F0502020204030204" pitchFamily="34" charset="0"/>
                <a:cs typeface="Calibri" panose="020F0502020204030204" pitchFamily="34" charset="0"/>
              </a:rPr>
              <a:t>[10]. Goodfellow, Ian J., Jonathon </a:t>
            </a:r>
            <a:r>
              <a:rPr lang="en-US" sz="1200" dirty="0" err="1">
                <a:latin typeface="Calibri" panose="020F0502020204030204" pitchFamily="34" charset="0"/>
                <a:cs typeface="Calibri" panose="020F0502020204030204" pitchFamily="34" charset="0"/>
              </a:rPr>
              <a:t>Shlens</a:t>
            </a:r>
            <a:r>
              <a:rPr lang="en-US" sz="1200" dirty="0">
                <a:latin typeface="Calibri" panose="020F0502020204030204" pitchFamily="34" charset="0"/>
                <a:cs typeface="Calibri" panose="020F0502020204030204" pitchFamily="34" charset="0"/>
              </a:rPr>
              <a:t>, and Christian </a:t>
            </a:r>
            <a:r>
              <a:rPr lang="en-US" sz="1200" dirty="0" err="1">
                <a:latin typeface="Calibri" panose="020F0502020204030204" pitchFamily="34" charset="0"/>
                <a:cs typeface="Calibri" panose="020F0502020204030204" pitchFamily="34" charset="0"/>
              </a:rPr>
              <a:t>Szegedy</a:t>
            </a:r>
            <a:r>
              <a:rPr lang="en-US" sz="1200" dirty="0">
                <a:latin typeface="Calibri" panose="020F0502020204030204" pitchFamily="34" charset="0"/>
                <a:cs typeface="Calibri" panose="020F0502020204030204" pitchFamily="34" charset="0"/>
              </a:rPr>
              <a:t>. "Explaining and harnessing adversarial examples."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arXiv:1412.6572 (2014).</a:t>
            </a:r>
          </a:p>
          <a:p>
            <a:pPr marL="50800" indent="0">
              <a:buNone/>
            </a:pPr>
            <a:r>
              <a:rPr lang="en-US" sz="1200" dirty="0">
                <a:latin typeface="Calibri" panose="020F0502020204030204" pitchFamily="34" charset="0"/>
                <a:cs typeface="Calibri" panose="020F0502020204030204" pitchFamily="34" charset="0"/>
              </a:rPr>
              <a:t>[11]. Ilyas, Andrew, </a:t>
            </a:r>
            <a:r>
              <a:rPr lang="en-US" sz="1200" dirty="0" err="1">
                <a:latin typeface="Calibri" panose="020F0502020204030204" pitchFamily="34" charset="0"/>
                <a:cs typeface="Calibri" panose="020F0502020204030204" pitchFamily="34" charset="0"/>
              </a:rPr>
              <a:t>Shibani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Santurkar</a:t>
            </a:r>
            <a:r>
              <a:rPr lang="en-US" sz="1200" dirty="0">
                <a:latin typeface="Calibri" panose="020F0502020204030204" pitchFamily="34" charset="0"/>
                <a:cs typeface="Calibri" panose="020F0502020204030204" pitchFamily="34" charset="0"/>
              </a:rPr>
              <a:t>, Dimitris Tsipras, Logan Engstrom, Brandon Tran, and Aleksander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"Adversarial examples are not bugs, they are features." Advances in neural information processing systems 32 (2019).</a:t>
            </a:r>
          </a:p>
          <a:p>
            <a:pPr marL="50800" indent="0">
              <a:buNone/>
            </a:pPr>
            <a:r>
              <a:rPr lang="en-US" sz="1200" dirty="0">
                <a:latin typeface="Calibri" panose="020F0502020204030204" pitchFamily="34" charset="0"/>
                <a:cs typeface="Calibri" panose="020F0502020204030204" pitchFamily="34" charset="0"/>
              </a:rPr>
              <a:t>[12]. Wang, </a:t>
            </a:r>
            <a:r>
              <a:rPr lang="en-US" sz="1200" dirty="0" err="1">
                <a:latin typeface="Calibri" panose="020F0502020204030204" pitchFamily="34" charset="0"/>
                <a:cs typeface="Calibri" panose="020F0502020204030204" pitchFamily="34" charset="0"/>
              </a:rPr>
              <a:t>Tongzhou</a:t>
            </a:r>
            <a:r>
              <a:rPr lang="en-US" sz="1200" dirty="0">
                <a:latin typeface="Calibri" panose="020F0502020204030204" pitchFamily="34" charset="0"/>
                <a:cs typeface="Calibri" panose="020F0502020204030204" pitchFamily="34" charset="0"/>
              </a:rPr>
              <a:t>, Jun-Yan Zhu, Antonio Torralba, and Alexei A. </a:t>
            </a:r>
            <a:r>
              <a:rPr lang="en-US" sz="1200" dirty="0" err="1">
                <a:latin typeface="Calibri" panose="020F0502020204030204" pitchFamily="34" charset="0"/>
                <a:cs typeface="Calibri" panose="020F0502020204030204" pitchFamily="34" charset="0"/>
              </a:rPr>
              <a:t>Efros</a:t>
            </a:r>
            <a:r>
              <a:rPr lang="en-US" sz="1200" dirty="0">
                <a:latin typeface="Calibri" panose="020F0502020204030204" pitchFamily="34" charset="0"/>
                <a:cs typeface="Calibri" panose="020F0502020204030204" pitchFamily="34" charset="0"/>
              </a:rPr>
              <a:t>. "Dataset distillation."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arXiv:1811.10959 (2018).</a:t>
            </a:r>
          </a:p>
          <a:p>
            <a:pPr marL="50800" indent="0">
              <a:buNone/>
            </a:pPr>
            <a:r>
              <a:rPr lang="en-US" sz="1200" dirty="0">
                <a:latin typeface="Calibri" panose="020F0502020204030204" pitchFamily="34" charset="0"/>
                <a:cs typeface="Calibri" panose="020F0502020204030204" pitchFamily="34" charset="0"/>
              </a:rPr>
              <a:t>[13]. Kim, Jang-Hyun, </a:t>
            </a:r>
            <a:r>
              <a:rPr lang="en-US" sz="1200" dirty="0" err="1">
                <a:latin typeface="Calibri" panose="020F0502020204030204" pitchFamily="34" charset="0"/>
                <a:cs typeface="Calibri" panose="020F0502020204030204" pitchFamily="34" charset="0"/>
              </a:rPr>
              <a:t>Jinuk</a:t>
            </a:r>
            <a:r>
              <a:rPr lang="en-US" sz="1200" dirty="0">
                <a:latin typeface="Calibri" panose="020F0502020204030204" pitchFamily="34" charset="0"/>
                <a:cs typeface="Calibri" panose="020F0502020204030204" pitchFamily="34" charset="0"/>
              </a:rPr>
              <a:t> Kim, </a:t>
            </a:r>
            <a:r>
              <a:rPr lang="en-US" sz="1200" dirty="0" err="1">
                <a:latin typeface="Calibri" panose="020F0502020204030204" pitchFamily="34" charset="0"/>
                <a:cs typeface="Calibri" panose="020F0502020204030204" pitchFamily="34" charset="0"/>
              </a:rPr>
              <a:t>Seong</a:t>
            </a:r>
            <a:r>
              <a:rPr lang="en-US" sz="1200" dirty="0">
                <a:latin typeface="Calibri" panose="020F0502020204030204" pitchFamily="34" charset="0"/>
                <a:cs typeface="Calibri" panose="020F0502020204030204" pitchFamily="34" charset="0"/>
              </a:rPr>
              <a:t> Joon Oh, </a:t>
            </a:r>
            <a:r>
              <a:rPr lang="en-US" sz="1200" dirty="0" err="1">
                <a:latin typeface="Calibri" panose="020F0502020204030204" pitchFamily="34" charset="0"/>
                <a:cs typeface="Calibri" panose="020F0502020204030204" pitchFamily="34" charset="0"/>
              </a:rPr>
              <a:t>Sangdoo</a:t>
            </a:r>
            <a:r>
              <a:rPr lang="en-US" sz="1200" dirty="0">
                <a:latin typeface="Calibri" panose="020F0502020204030204" pitchFamily="34" charset="0"/>
                <a:cs typeface="Calibri" panose="020F0502020204030204" pitchFamily="34" charset="0"/>
              </a:rPr>
              <a:t> Yun, </a:t>
            </a:r>
            <a:r>
              <a:rPr lang="en-US" sz="1200" dirty="0" err="1">
                <a:latin typeface="Calibri" panose="020F0502020204030204" pitchFamily="34" charset="0"/>
                <a:cs typeface="Calibri" panose="020F0502020204030204" pitchFamily="34" charset="0"/>
              </a:rPr>
              <a:t>Hwanjun</a:t>
            </a:r>
            <a:r>
              <a:rPr lang="en-US" sz="1200" dirty="0">
                <a:latin typeface="Calibri" panose="020F0502020204030204" pitchFamily="34" charset="0"/>
                <a:cs typeface="Calibri" panose="020F0502020204030204" pitchFamily="34" charset="0"/>
              </a:rPr>
              <a:t> Song, </a:t>
            </a:r>
            <a:r>
              <a:rPr lang="en-US" sz="1200" dirty="0" err="1">
                <a:latin typeface="Calibri" panose="020F0502020204030204" pitchFamily="34" charset="0"/>
                <a:cs typeface="Calibri" panose="020F0502020204030204" pitchFamily="34" charset="0"/>
              </a:rPr>
              <a:t>Joonhyun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Jeong</a:t>
            </a:r>
            <a:r>
              <a:rPr lang="en-US" sz="1200" dirty="0">
                <a:latin typeface="Calibri" panose="020F0502020204030204" pitchFamily="34" charset="0"/>
                <a:cs typeface="Calibri" panose="020F0502020204030204" pitchFamily="34" charset="0"/>
              </a:rPr>
              <a:t>, Jung-Woo Ha, and Hyun Oh Song. "Dataset condensation via efficient synthetic-data parameterization." In International Conference on Machine Learning, pp. 11102-11118. PMLR, 2022.</a:t>
            </a:r>
          </a:p>
          <a:p>
            <a:pPr marL="50800" indent="0">
              <a:buNone/>
            </a:pPr>
            <a:r>
              <a:rPr lang="en-US" sz="1200" dirty="0">
                <a:latin typeface="Calibri" panose="020F0502020204030204" pitchFamily="34" charset="0"/>
                <a:cs typeface="Calibri" panose="020F0502020204030204" pitchFamily="34" charset="0"/>
              </a:rPr>
              <a:t>[14]. Deng, </a:t>
            </a:r>
            <a:r>
              <a:rPr lang="en-US" sz="1200" dirty="0" err="1">
                <a:latin typeface="Calibri" panose="020F0502020204030204" pitchFamily="34" charset="0"/>
                <a:cs typeface="Calibri" panose="020F0502020204030204" pitchFamily="34" charset="0"/>
              </a:rPr>
              <a:t>Zhiwei</a:t>
            </a:r>
            <a:r>
              <a:rPr lang="en-US" sz="1200" dirty="0">
                <a:latin typeface="Calibri" panose="020F0502020204030204" pitchFamily="34" charset="0"/>
                <a:cs typeface="Calibri" panose="020F0502020204030204" pitchFamily="34" charset="0"/>
              </a:rPr>
              <a:t>, and Olga </a:t>
            </a:r>
            <a:r>
              <a:rPr lang="en-US" sz="1200" dirty="0" err="1">
                <a:latin typeface="Calibri" panose="020F0502020204030204" pitchFamily="34" charset="0"/>
                <a:cs typeface="Calibri" panose="020F0502020204030204" pitchFamily="34" charset="0"/>
              </a:rPr>
              <a:t>Russakovsky</a:t>
            </a:r>
            <a:r>
              <a:rPr lang="en-US" sz="1200" dirty="0">
                <a:latin typeface="Calibri" panose="020F0502020204030204" pitchFamily="34" charset="0"/>
                <a:cs typeface="Calibri" panose="020F0502020204030204" pitchFamily="34" charset="0"/>
              </a:rPr>
              <a:t>. "Remember the past: Distilling datasets into addressable memories for neural networks." Advances in Neural Information Processing Systems 35 (2022): 34391-34404.</a:t>
            </a:r>
          </a:p>
        </p:txBody>
      </p:sp>
      <p:sp>
        <p:nvSpPr>
          <p:cNvPr id="2" name="Text Placeholder 2">
            <a:extLst>
              <a:ext uri="{FF2B5EF4-FFF2-40B4-BE49-F238E27FC236}">
                <a16:creationId xmlns:a16="http://schemas.microsoft.com/office/drawing/2014/main" id="{F0E91212-A1CB-7A53-0770-BB0633CE8F26}"/>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996951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panose="020F0502020204030204" pitchFamily="34" charset="0"/>
                <a:cs typeface="Calibri" panose="020F0502020204030204" pitchFamily="34" charset="0"/>
              </a:rPr>
              <a:t>[15]. </a:t>
            </a:r>
            <a:r>
              <a:rPr lang="en-US" sz="1200" dirty="0" err="1">
                <a:latin typeface="Calibri" panose="020F0502020204030204" pitchFamily="34" charset="0"/>
                <a:cs typeface="Calibri" panose="020F0502020204030204" pitchFamily="34" charset="0"/>
              </a:rPr>
              <a:t>Rolnick</a:t>
            </a:r>
            <a:r>
              <a:rPr lang="en-US" sz="1200" dirty="0">
                <a:latin typeface="Calibri" panose="020F0502020204030204" pitchFamily="34" charset="0"/>
                <a:cs typeface="Calibri" panose="020F0502020204030204" pitchFamily="34" charset="0"/>
              </a:rPr>
              <a:t>, David, Arun Ahuja, Jonathan Schwarz, Timothy </a:t>
            </a:r>
            <a:r>
              <a:rPr lang="en-US" sz="1200" dirty="0" err="1">
                <a:latin typeface="Calibri" panose="020F0502020204030204" pitchFamily="34" charset="0"/>
                <a:cs typeface="Calibri" panose="020F0502020204030204" pitchFamily="34" charset="0"/>
              </a:rPr>
              <a:t>Lillicrap</a:t>
            </a:r>
            <a:r>
              <a:rPr lang="en-US" sz="1200" dirty="0">
                <a:latin typeface="Calibri" panose="020F0502020204030204" pitchFamily="34" charset="0"/>
                <a:cs typeface="Calibri" panose="020F0502020204030204" pitchFamily="34" charset="0"/>
              </a:rPr>
              <a:t>, and Gregory Wayne. "Experience replay for continual learning." Advances in neural information processing systems 32 (2019).</a:t>
            </a:r>
          </a:p>
          <a:p>
            <a:pPr marL="50800" indent="0">
              <a:buNone/>
            </a:pPr>
            <a:r>
              <a:rPr lang="en-US" sz="1200" dirty="0">
                <a:latin typeface="Calibri" panose="020F0502020204030204" pitchFamily="34" charset="0"/>
                <a:cs typeface="Calibri" panose="020F0502020204030204" pitchFamily="34" charset="0"/>
              </a:rPr>
              <a:t>[16]. Kirkpatrick, James, Razvan </a:t>
            </a:r>
            <a:r>
              <a:rPr lang="en-US" sz="1200" dirty="0" err="1">
                <a:latin typeface="Calibri" panose="020F0502020204030204" pitchFamily="34" charset="0"/>
                <a:cs typeface="Calibri" panose="020F0502020204030204" pitchFamily="34" charset="0"/>
              </a:rPr>
              <a:t>Pascanu</a:t>
            </a:r>
            <a:r>
              <a:rPr lang="en-US" sz="1200" dirty="0">
                <a:latin typeface="Calibri" panose="020F0502020204030204" pitchFamily="34" charset="0"/>
                <a:cs typeface="Calibri" panose="020F0502020204030204" pitchFamily="34" charset="0"/>
              </a:rPr>
              <a:t>, Neil Rabinowitz, Joel </a:t>
            </a:r>
            <a:r>
              <a:rPr lang="en-US" sz="1200" dirty="0" err="1">
                <a:latin typeface="Calibri" panose="020F0502020204030204" pitchFamily="34" charset="0"/>
                <a:cs typeface="Calibri" panose="020F0502020204030204" pitchFamily="34" charset="0"/>
              </a:rPr>
              <a:t>Veness</a:t>
            </a:r>
            <a:r>
              <a:rPr lang="en-US" sz="1200" dirty="0">
                <a:latin typeface="Calibri" panose="020F0502020204030204" pitchFamily="34" charset="0"/>
                <a:cs typeface="Calibri" panose="020F0502020204030204" pitchFamily="34" charset="0"/>
              </a:rPr>
              <a:t>, Guillaume Desjardins, Andrei A. </a:t>
            </a:r>
            <a:r>
              <a:rPr lang="en-US" sz="1200" dirty="0" err="1">
                <a:latin typeface="Calibri" panose="020F0502020204030204" pitchFamily="34" charset="0"/>
                <a:cs typeface="Calibri" panose="020F0502020204030204" pitchFamily="34" charset="0"/>
              </a:rPr>
              <a:t>Rusu</a:t>
            </a:r>
            <a:r>
              <a:rPr lang="en-US" sz="1200" dirty="0">
                <a:latin typeface="Calibri" panose="020F0502020204030204" pitchFamily="34" charset="0"/>
                <a:cs typeface="Calibri" panose="020F0502020204030204" pitchFamily="34" charset="0"/>
              </a:rPr>
              <a:t>, Kieran Milan et al. "Overcoming catastrophic forgetting in neural networks." Proceedings of the national academy of sciences 114, no. 13 (2017): 3521-3526.</a:t>
            </a:r>
          </a:p>
          <a:p>
            <a:pPr marL="50800" indent="0">
              <a:buNone/>
            </a:pPr>
            <a:r>
              <a:rPr lang="en-US" sz="1200" dirty="0">
                <a:latin typeface="Calibri" panose="020F0502020204030204" pitchFamily="34" charset="0"/>
                <a:cs typeface="Calibri" panose="020F0502020204030204" pitchFamily="34" charset="0"/>
              </a:rPr>
              <a:t>[17]. Yan, </a:t>
            </a:r>
            <a:r>
              <a:rPr lang="en-US" sz="1200" dirty="0" err="1">
                <a:latin typeface="Calibri" panose="020F0502020204030204" pitchFamily="34" charset="0"/>
                <a:cs typeface="Calibri" panose="020F0502020204030204" pitchFamily="34" charset="0"/>
              </a:rPr>
              <a:t>Shipeng</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Jiangwei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Xie</a:t>
            </a:r>
            <a:r>
              <a:rPr lang="en-US" sz="1200" dirty="0">
                <a:latin typeface="Calibri" panose="020F0502020204030204" pitchFamily="34" charset="0"/>
                <a:cs typeface="Calibri" panose="020F0502020204030204" pitchFamily="34" charset="0"/>
              </a:rPr>
              <a:t>, and </a:t>
            </a:r>
            <a:r>
              <a:rPr lang="en-US" sz="1200" dirty="0" err="1">
                <a:latin typeface="Calibri" panose="020F0502020204030204" pitchFamily="34" charset="0"/>
                <a:cs typeface="Calibri" panose="020F0502020204030204" pitchFamily="34" charset="0"/>
              </a:rPr>
              <a:t>Xuming</a:t>
            </a:r>
            <a:r>
              <a:rPr lang="en-US" sz="1200" dirty="0">
                <a:latin typeface="Calibri" panose="020F0502020204030204" pitchFamily="34" charset="0"/>
                <a:cs typeface="Calibri" panose="020F0502020204030204" pitchFamily="34" charset="0"/>
              </a:rPr>
              <a:t> He. "Der: Dynamically expandable representation for class incremental learning." In Proceedings of the IEEE/CVF conference on computer vision and pattern recognition, pp. 3014-3023. 2021.</a:t>
            </a:r>
          </a:p>
          <a:p>
            <a:pPr marL="50800" indent="0">
              <a:buNone/>
            </a:pPr>
            <a:r>
              <a:rPr lang="en-US" sz="1200" dirty="0">
                <a:latin typeface="Calibri" panose="020F0502020204030204" pitchFamily="34" charset="0"/>
                <a:cs typeface="Calibri" panose="020F0502020204030204" pitchFamily="34" charset="0"/>
              </a:rPr>
              <a:t>[18]. Douillard, Arthur, Matthieu Cord, Charles </a:t>
            </a:r>
            <a:r>
              <a:rPr lang="en-US" sz="1200" dirty="0" err="1">
                <a:latin typeface="Calibri" panose="020F0502020204030204" pitchFamily="34" charset="0"/>
                <a:cs typeface="Calibri" panose="020F0502020204030204" pitchFamily="34" charset="0"/>
              </a:rPr>
              <a:t>Ollion</a:t>
            </a:r>
            <a:r>
              <a:rPr lang="en-US" sz="1200" dirty="0">
                <a:latin typeface="Calibri" panose="020F0502020204030204" pitchFamily="34" charset="0"/>
                <a:cs typeface="Calibri" panose="020F0502020204030204" pitchFamily="34" charset="0"/>
              </a:rPr>
              <a:t>, Thomas Robert, and Eduardo Valle. "</a:t>
            </a:r>
            <a:r>
              <a:rPr lang="en-US" sz="1200" dirty="0" err="1">
                <a:latin typeface="Calibri" panose="020F0502020204030204" pitchFamily="34" charset="0"/>
                <a:cs typeface="Calibri" panose="020F0502020204030204" pitchFamily="34" charset="0"/>
              </a:rPr>
              <a:t>Podnet</a:t>
            </a:r>
            <a:r>
              <a:rPr lang="en-US" sz="1200" dirty="0">
                <a:latin typeface="Calibri" panose="020F0502020204030204" pitchFamily="34" charset="0"/>
                <a:cs typeface="Calibri" panose="020F0502020204030204" pitchFamily="34" charset="0"/>
              </a:rPr>
              <a:t>: Pooled outputs distillation for small-tasks incremental learning." In Computer vision–ECCV 2020: 16th European conference, Glasgow, UK, August 23–28, 2020, proceedings, part XX 16, pp. 86-102. Springer International Publishing, 2020.</a:t>
            </a:r>
          </a:p>
          <a:p>
            <a:pPr marL="50800" indent="0">
              <a:buNone/>
            </a:pPr>
            <a:r>
              <a:rPr lang="en-US" sz="1200" dirty="0">
                <a:latin typeface="Calibri" panose="020F0502020204030204" pitchFamily="34" charset="0"/>
                <a:cs typeface="Calibri" panose="020F0502020204030204" pitchFamily="34" charset="0"/>
              </a:rPr>
              <a:t>[19]. H. Khan, C. Johnson, R. University, N.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G. Rasool, T. Travis, et al., "Explainable AI: Rotorcraft attitude prediction", Proc. Vertical Flight Soc. 76th </a:t>
            </a:r>
            <a:r>
              <a:rPr lang="en-US" sz="1200" dirty="0" err="1">
                <a:latin typeface="Calibri" panose="020F0502020204030204" pitchFamily="34" charset="0"/>
                <a:cs typeface="Calibri" panose="020F0502020204030204" pitchFamily="34" charset="0"/>
              </a:rPr>
              <a:t>Annu</a:t>
            </a:r>
            <a:r>
              <a:rPr lang="en-US" sz="1200" dirty="0">
                <a:latin typeface="Calibri" panose="020F0502020204030204" pitchFamily="34" charset="0"/>
                <a:cs typeface="Calibri" panose="020F0502020204030204" pitchFamily="34" charset="0"/>
              </a:rPr>
              <a:t>. Forum, Oct. 2020.</a:t>
            </a:r>
          </a:p>
          <a:p>
            <a:pPr marL="50800" indent="0">
              <a:buNone/>
            </a:pPr>
            <a:r>
              <a:rPr lang="en-US" sz="1200" dirty="0">
                <a:latin typeface="Calibri" panose="020F0502020204030204" pitchFamily="34" charset="0"/>
                <a:cs typeface="Calibri" panose="020F0502020204030204" pitchFamily="34" charset="0"/>
              </a:rPr>
              <a:t>[20]. H. Khan, C. Johnson, R. University, N.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G. Rasool, L. Thompson, et al., "Deep ensemble for rotorcraft attitude prediction", Proc. Vertical Flight Soc. 77th </a:t>
            </a:r>
            <a:r>
              <a:rPr lang="en-US" sz="1200" dirty="0" err="1">
                <a:latin typeface="Calibri" panose="020F0502020204030204" pitchFamily="34" charset="0"/>
                <a:cs typeface="Calibri" panose="020F0502020204030204" pitchFamily="34" charset="0"/>
              </a:rPr>
              <a:t>Annu</a:t>
            </a:r>
            <a:r>
              <a:rPr lang="en-US" sz="1200" dirty="0">
                <a:latin typeface="Calibri" panose="020F0502020204030204" pitchFamily="34" charset="0"/>
                <a:cs typeface="Calibri" panose="020F0502020204030204" pitchFamily="34" charset="0"/>
              </a:rPr>
              <a:t>. Forum, May 2021.</a:t>
            </a:r>
          </a:p>
          <a:p>
            <a:pPr marL="50800" indent="0">
              <a:buNone/>
            </a:pPr>
            <a:r>
              <a:rPr lang="en-US" sz="1200" dirty="0">
                <a:latin typeface="Calibri" panose="020F0502020204030204" pitchFamily="34" charset="0"/>
                <a:cs typeface="Calibri" panose="020F0502020204030204" pitchFamily="34" charset="0"/>
              </a:rPr>
              <a:t>[21]. </a:t>
            </a:r>
            <a:r>
              <a:rPr lang="en-US" sz="1200" dirty="0" err="1">
                <a:latin typeface="Calibri" panose="020F0502020204030204" pitchFamily="34" charset="0"/>
                <a:cs typeface="Calibri" panose="020F0502020204030204" pitchFamily="34" charset="0"/>
              </a:rPr>
              <a:t>Hendrycks</a:t>
            </a:r>
            <a:r>
              <a:rPr lang="en-US" sz="1200" dirty="0">
                <a:latin typeface="Calibri" panose="020F0502020204030204" pitchFamily="34" charset="0"/>
                <a:cs typeface="Calibri" panose="020F0502020204030204" pitchFamily="34" charset="0"/>
              </a:rPr>
              <a:t>, Dan, and Thomas </a:t>
            </a:r>
            <a:r>
              <a:rPr lang="en-US" sz="1200" dirty="0" err="1">
                <a:latin typeface="Calibri" panose="020F0502020204030204" pitchFamily="34" charset="0"/>
                <a:cs typeface="Calibri" panose="020F0502020204030204" pitchFamily="34" charset="0"/>
              </a:rPr>
              <a:t>Dietterich</a:t>
            </a:r>
            <a:r>
              <a:rPr lang="en-US" sz="1200" dirty="0">
                <a:latin typeface="Calibri" panose="020F0502020204030204" pitchFamily="34" charset="0"/>
                <a:cs typeface="Calibri" panose="020F0502020204030204" pitchFamily="34" charset="0"/>
              </a:rPr>
              <a:t>. "Benchmarking neural network robustness to common corruptions and perturbations."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arXiv:1903.12261 (2019).</a:t>
            </a:r>
          </a:p>
          <a:p>
            <a:pPr marL="50800" indent="0">
              <a:buNone/>
            </a:pPr>
            <a:r>
              <a:rPr lang="en-US" sz="1200" dirty="0">
                <a:latin typeface="Calibri" panose="020F0502020204030204" pitchFamily="34" charset="0"/>
                <a:cs typeface="Calibri" panose="020F0502020204030204" pitchFamily="34" charset="0"/>
              </a:rPr>
              <a:t>[22]. Van der </a:t>
            </a:r>
            <a:r>
              <a:rPr lang="en-US" sz="1200" dirty="0" err="1">
                <a:latin typeface="Calibri" panose="020F0502020204030204" pitchFamily="34" charset="0"/>
                <a:cs typeface="Calibri" panose="020F0502020204030204" pitchFamily="34" charset="0"/>
              </a:rPr>
              <a:t>Maaten</a:t>
            </a:r>
            <a:r>
              <a:rPr lang="en-US" sz="1200">
                <a:latin typeface="Calibri" panose="020F0502020204030204" pitchFamily="34" charset="0"/>
                <a:cs typeface="Calibri" panose="020F0502020204030204" pitchFamily="34" charset="0"/>
              </a:rPr>
              <a:t>, Laurens, and Geoffrey Hinton. </a:t>
            </a:r>
            <a:r>
              <a:rPr lang="en-US" sz="1200" dirty="0">
                <a:latin typeface="Calibri" panose="020F0502020204030204" pitchFamily="34" charset="0"/>
                <a:cs typeface="Calibri" panose="020F0502020204030204" pitchFamily="34" charset="0"/>
              </a:rPr>
              <a:t>"Visualizing data using t-SNE." Journal of machine learning research 9, no. 11 (2008).</a:t>
            </a:r>
          </a:p>
          <a:p>
            <a:pPr marL="50800" indent="0">
              <a:buNone/>
            </a:pPr>
            <a:r>
              <a:rPr lang="en-US" sz="1200" dirty="0">
                <a:latin typeface="Calibri" panose="020F0502020204030204" pitchFamily="34" charset="0"/>
                <a:cs typeface="Calibri" panose="020F0502020204030204" pitchFamily="34" charset="0"/>
              </a:rPr>
              <a:t>[23]. Van der </a:t>
            </a:r>
            <a:r>
              <a:rPr lang="en-US" sz="1200" dirty="0" err="1">
                <a:latin typeface="Calibri" panose="020F0502020204030204" pitchFamily="34" charset="0"/>
                <a:cs typeface="Calibri" panose="020F0502020204030204" pitchFamily="34" charset="0"/>
              </a:rPr>
              <a:t>Maaten</a:t>
            </a:r>
            <a:r>
              <a:rPr lang="en-US" sz="1200" dirty="0">
                <a:latin typeface="Calibri" panose="020F0502020204030204" pitchFamily="34" charset="0"/>
                <a:cs typeface="Calibri" panose="020F0502020204030204" pitchFamily="34" charset="0"/>
              </a:rPr>
              <a:t>, Laurens, and Geoffrey Hinton. "Visualizing data using t-SNE." Journal of machine learning research 9, no. 11 (2008).</a:t>
            </a:r>
          </a:p>
          <a:p>
            <a:pPr marL="50800" indent="0">
              <a:buNone/>
            </a:pPr>
            <a:r>
              <a:rPr lang="en-US" sz="1200" dirty="0">
                <a:latin typeface="Calibri" panose="020F0502020204030204" pitchFamily="34" charset="0"/>
                <a:cs typeface="Calibri" panose="020F0502020204030204" pitchFamily="34" charset="0"/>
              </a:rPr>
              <a:t>[24]. </a:t>
            </a:r>
            <a:r>
              <a:rPr lang="en-US" sz="1200" dirty="0" err="1">
                <a:latin typeface="Calibri" panose="020F0502020204030204" pitchFamily="34" charset="0"/>
                <a:cs typeface="Calibri" panose="020F0502020204030204" pitchFamily="34" charset="0"/>
              </a:rPr>
              <a:t>Kornblith</a:t>
            </a:r>
            <a:r>
              <a:rPr lang="en-US" sz="1200" dirty="0">
                <a:latin typeface="Calibri" panose="020F0502020204030204" pitchFamily="34" charset="0"/>
                <a:cs typeface="Calibri" panose="020F0502020204030204" pitchFamily="34" charset="0"/>
              </a:rPr>
              <a:t>, Simon, Mohammad </a:t>
            </a:r>
            <a:r>
              <a:rPr lang="en-US" sz="1200" dirty="0" err="1">
                <a:latin typeface="Calibri" panose="020F0502020204030204" pitchFamily="34" charset="0"/>
                <a:cs typeface="Calibri" panose="020F0502020204030204" pitchFamily="34" charset="0"/>
              </a:rPr>
              <a:t>Norouzi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Honglak</a:t>
            </a:r>
            <a:r>
              <a:rPr lang="en-US" sz="1200" dirty="0">
                <a:latin typeface="Calibri" panose="020F0502020204030204" pitchFamily="34" charset="0"/>
                <a:cs typeface="Calibri" panose="020F0502020204030204" pitchFamily="34" charset="0"/>
              </a:rPr>
              <a:t> Lee, and Geoffrey Hinton. "Similarity of neural network representations revisited." In International conference on machine learning, pp. 3519-3529. PMLR, 2019.</a:t>
            </a:r>
          </a:p>
          <a:p>
            <a:pPr marL="50800" indent="0">
              <a:buNone/>
            </a:pPr>
            <a:r>
              <a:rPr lang="en-US" sz="1200" dirty="0">
                <a:latin typeface="Calibri" panose="020F0502020204030204" pitchFamily="34" charset="0"/>
                <a:cs typeface="Calibri" panose="020F0502020204030204" pitchFamily="34" charset="0"/>
              </a:rPr>
              <a:t>[25]. Zhao, Bowen, Xi Xiao, </a:t>
            </a:r>
            <a:r>
              <a:rPr lang="en-US" sz="1200" dirty="0" err="1">
                <a:latin typeface="Calibri" panose="020F0502020204030204" pitchFamily="34" charset="0"/>
                <a:cs typeface="Calibri" panose="020F0502020204030204" pitchFamily="34" charset="0"/>
              </a:rPr>
              <a:t>Guojun</a:t>
            </a:r>
            <a:r>
              <a:rPr lang="en-US" sz="1200" dirty="0">
                <a:latin typeface="Calibri" panose="020F0502020204030204" pitchFamily="34" charset="0"/>
                <a:cs typeface="Calibri" panose="020F0502020204030204" pitchFamily="34" charset="0"/>
              </a:rPr>
              <a:t> Gan, Bin Zhang, and Shu-Tao Xia. "Maintaining discrimination and fairness in class incremental learning." In Proceedings of the IEEE/CVF conference on computer vision and pattern recognition, pp. 13208-13217. 2020.</a:t>
            </a:r>
          </a:p>
          <a:p>
            <a:pPr marL="50800" indent="0">
              <a:buNone/>
            </a:pPr>
            <a:r>
              <a:rPr lang="en-US" sz="1200" dirty="0">
                <a:latin typeface="Calibri" panose="020F0502020204030204" pitchFamily="34" charset="0"/>
                <a:cs typeface="Calibri" panose="020F0502020204030204" pitchFamily="34" charset="0"/>
              </a:rPr>
              <a:t>[26]. Wu, Yue, </a:t>
            </a:r>
            <a:r>
              <a:rPr lang="en-US" sz="1200" dirty="0" err="1">
                <a:latin typeface="Calibri" panose="020F0502020204030204" pitchFamily="34" charset="0"/>
                <a:cs typeface="Calibri" panose="020F0502020204030204" pitchFamily="34" charset="0"/>
              </a:rPr>
              <a:t>Yinpeng</a:t>
            </a:r>
            <a:r>
              <a:rPr lang="en-US" sz="1200" dirty="0">
                <a:latin typeface="Calibri" panose="020F0502020204030204" pitchFamily="34" charset="0"/>
                <a:cs typeface="Calibri" panose="020F0502020204030204" pitchFamily="34" charset="0"/>
              </a:rPr>
              <a:t> Chen, </a:t>
            </a:r>
            <a:r>
              <a:rPr lang="en-US" sz="1200" dirty="0" err="1">
                <a:latin typeface="Calibri" panose="020F0502020204030204" pitchFamily="34" charset="0"/>
                <a:cs typeface="Calibri" panose="020F0502020204030204" pitchFamily="34" charset="0"/>
              </a:rPr>
              <a:t>Lijuan</a:t>
            </a:r>
            <a:r>
              <a:rPr lang="en-US" sz="1200" dirty="0">
                <a:latin typeface="Calibri" panose="020F0502020204030204" pitchFamily="34" charset="0"/>
                <a:cs typeface="Calibri" panose="020F0502020204030204" pitchFamily="34" charset="0"/>
              </a:rPr>
              <a:t> Wang, </a:t>
            </a:r>
            <a:r>
              <a:rPr lang="en-US" sz="1200" dirty="0" err="1">
                <a:latin typeface="Calibri" panose="020F0502020204030204" pitchFamily="34" charset="0"/>
                <a:cs typeface="Calibri" panose="020F0502020204030204" pitchFamily="34" charset="0"/>
              </a:rPr>
              <a:t>Yuancheng</a:t>
            </a:r>
            <a:r>
              <a:rPr lang="en-US" sz="1200" dirty="0">
                <a:latin typeface="Calibri" panose="020F0502020204030204" pitchFamily="34" charset="0"/>
                <a:cs typeface="Calibri" panose="020F0502020204030204" pitchFamily="34" charset="0"/>
              </a:rPr>
              <a:t> Ye, </a:t>
            </a:r>
            <a:r>
              <a:rPr lang="en-US" sz="1200" dirty="0" err="1">
                <a:latin typeface="Calibri" panose="020F0502020204030204" pitchFamily="34" charset="0"/>
                <a:cs typeface="Calibri" panose="020F0502020204030204" pitchFamily="34" charset="0"/>
              </a:rPr>
              <a:t>Zicheng</a:t>
            </a:r>
            <a:r>
              <a:rPr lang="en-US" sz="1200" dirty="0">
                <a:latin typeface="Calibri" panose="020F0502020204030204" pitchFamily="34" charset="0"/>
                <a:cs typeface="Calibri" panose="020F0502020204030204" pitchFamily="34" charset="0"/>
              </a:rPr>
              <a:t> Liu, </a:t>
            </a:r>
            <a:r>
              <a:rPr lang="en-US" sz="1200" dirty="0" err="1">
                <a:latin typeface="Calibri" panose="020F0502020204030204" pitchFamily="34" charset="0"/>
                <a:cs typeface="Calibri" panose="020F0502020204030204" pitchFamily="34" charset="0"/>
              </a:rPr>
              <a:t>Yandong</a:t>
            </a:r>
            <a:r>
              <a:rPr lang="en-US" sz="1200" dirty="0">
                <a:latin typeface="Calibri" panose="020F0502020204030204" pitchFamily="34" charset="0"/>
                <a:cs typeface="Calibri" panose="020F0502020204030204" pitchFamily="34" charset="0"/>
              </a:rPr>
              <a:t> Guo, and Yun Fu. "Large scale incremental learning." In Proceedings of the IEEE/CVF conference on computer vision and pattern recognition, pp. 374-382. 2019. </a:t>
            </a:r>
          </a:p>
          <a:p>
            <a:pPr marL="50800" indent="0">
              <a:buNone/>
            </a:pPr>
            <a:r>
              <a:rPr lang="en-US" sz="1200" dirty="0">
                <a:latin typeface="Calibri" panose="020F0502020204030204" pitchFamily="34" charset="0"/>
                <a:cs typeface="Calibri" panose="020F0502020204030204" pitchFamily="34" charset="0"/>
              </a:rPr>
              <a:t>[27]. Zhou, Da-Wei, Han-Jia Ye, De-</a:t>
            </a:r>
            <a:r>
              <a:rPr lang="en-US" sz="1200" dirty="0" err="1">
                <a:latin typeface="Calibri" panose="020F0502020204030204" pitchFamily="34" charset="0"/>
                <a:cs typeface="Calibri" panose="020F0502020204030204" pitchFamily="34" charset="0"/>
              </a:rPr>
              <a:t>Chuan</a:t>
            </a:r>
            <a:r>
              <a:rPr lang="en-US" sz="1200" dirty="0">
                <a:latin typeface="Calibri" panose="020F0502020204030204" pitchFamily="34" charset="0"/>
                <a:cs typeface="Calibri" panose="020F0502020204030204" pitchFamily="34" charset="0"/>
              </a:rPr>
              <a:t> Zhan, and </a:t>
            </a:r>
            <a:r>
              <a:rPr lang="en-US" sz="1200" dirty="0" err="1">
                <a:latin typeface="Calibri" panose="020F0502020204030204" pitchFamily="34" charset="0"/>
                <a:cs typeface="Calibri" panose="020F0502020204030204" pitchFamily="34" charset="0"/>
              </a:rPr>
              <a:t>Ziwei</a:t>
            </a:r>
            <a:r>
              <a:rPr lang="en-US" sz="1200" dirty="0">
                <a:latin typeface="Calibri" panose="020F0502020204030204" pitchFamily="34" charset="0"/>
                <a:cs typeface="Calibri" panose="020F0502020204030204" pitchFamily="34" charset="0"/>
              </a:rPr>
              <a:t> Liu. "Revisiting class-incremental learning with pre-trained models: Generalizability and adaptivity are all you need."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arXiv:2303.07338 (2023).</a:t>
            </a:r>
          </a:p>
          <a:p>
            <a:pPr marL="50800" indent="0">
              <a:buNone/>
            </a:pPr>
            <a:r>
              <a:rPr lang="en-US" sz="1200" dirty="0">
                <a:latin typeface="Calibri" panose="020F0502020204030204" pitchFamily="34" charset="0"/>
                <a:cs typeface="Calibri" panose="020F0502020204030204" pitchFamily="34" charset="0"/>
              </a:rPr>
              <a:t>[28]. </a:t>
            </a:r>
            <a:r>
              <a:rPr lang="en-US" sz="1200" dirty="0" err="1">
                <a:latin typeface="Calibri" panose="020F0502020204030204" pitchFamily="34" charset="0"/>
                <a:cs typeface="Calibri" panose="020F0502020204030204" pitchFamily="34" charset="0"/>
              </a:rPr>
              <a:t>Wamsley</a:t>
            </a:r>
            <a:r>
              <a:rPr lang="en-US" sz="1200" dirty="0">
                <a:latin typeface="Calibri" panose="020F0502020204030204" pitchFamily="34" charset="0"/>
                <a:cs typeface="Calibri" panose="020F0502020204030204" pitchFamily="34" charset="0"/>
              </a:rPr>
              <a:t>, Erin J. "Dreaming and offline memory consolidation." Current neurology and neuroscience reports 14 (2014): 1-7.</a:t>
            </a:r>
          </a:p>
          <a:p>
            <a:pPr marL="50800" indent="0">
              <a:buNone/>
            </a:pPr>
            <a:r>
              <a:rPr lang="en-US" sz="1200" dirty="0">
                <a:latin typeface="Calibri" panose="020F0502020204030204" pitchFamily="34" charset="0"/>
                <a:cs typeface="Calibri" panose="020F0502020204030204" pitchFamily="34" charset="0"/>
              </a:rPr>
              <a:t>[29]. Lee, Albert K., and Matthew A. Wilson. "Memory of sequential experience in the hippocampus during slow wave sleep." Neuron 36.6 (2002): 1183-1194.</a:t>
            </a:r>
          </a:p>
          <a:p>
            <a:pPr marL="50800" indent="0">
              <a:buNone/>
            </a:pPr>
            <a:endParaRPr lang="en-US" sz="1200" dirty="0">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2D83426A-87BD-096F-E049-3CD6ED383597}"/>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1269748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a:cs typeface="Calibri"/>
              </a:rPr>
              <a:t>[30]. </a:t>
            </a:r>
            <a:r>
              <a:rPr lang="en-US" sz="1200" dirty="0" err="1">
                <a:latin typeface="Calibri"/>
                <a:cs typeface="Calibri"/>
              </a:rPr>
              <a:t>Wamsley</a:t>
            </a:r>
            <a:r>
              <a:rPr lang="en-US" sz="1200" dirty="0">
                <a:latin typeface="Calibri"/>
                <a:cs typeface="Calibri"/>
              </a:rPr>
              <a:t>, Erin J. "Dreaming and offline memory consolidation." Current neurology and neuroscience reports 14 (2014): 1-7.</a:t>
            </a:r>
          </a:p>
          <a:p>
            <a:pPr marL="50800" indent="0">
              <a:buNone/>
            </a:pPr>
            <a:r>
              <a:rPr lang="en-US" sz="1200" dirty="0">
                <a:latin typeface="Calibri"/>
                <a:cs typeface="Calibri"/>
              </a:rPr>
              <a:t>[31] </a:t>
            </a:r>
            <a:r>
              <a:rPr lang="en-US" sz="1200" dirty="0" err="1">
                <a:latin typeface="Calibri"/>
                <a:cs typeface="Calibri"/>
              </a:rPr>
              <a:t>Wamsley</a:t>
            </a:r>
            <a:r>
              <a:rPr lang="en-US" sz="1200" dirty="0">
                <a:latin typeface="Calibri"/>
                <a:cs typeface="Calibri"/>
              </a:rPr>
              <a:t>, Erin J., et al. "Cognitive replay of visuomotor learning at sleep onset: temporal dynamics and relationship to task performance." Sleep 33.1 (2010): 59-68.</a:t>
            </a:r>
          </a:p>
          <a:p>
            <a:pPr marL="50800" indent="0">
              <a:buNone/>
            </a:pPr>
            <a:r>
              <a:rPr lang="en-US" sz="1200" dirty="0">
                <a:latin typeface="Calibri"/>
                <a:cs typeface="Calibri"/>
              </a:rPr>
              <a:t>[33]. </a:t>
            </a:r>
            <a:r>
              <a:rPr lang="en-US" sz="1200" dirty="0" err="1">
                <a:latin typeface="Calibri"/>
                <a:cs typeface="Calibri"/>
              </a:rPr>
              <a:t>Rebuffi</a:t>
            </a:r>
            <a:r>
              <a:rPr lang="en-US" sz="1200" dirty="0">
                <a:latin typeface="Calibri"/>
                <a:cs typeface="Calibri"/>
              </a:rPr>
              <a:t>, </a:t>
            </a:r>
            <a:r>
              <a:rPr lang="en-US" sz="1200" dirty="0" err="1">
                <a:latin typeface="Calibri"/>
                <a:cs typeface="Calibri"/>
              </a:rPr>
              <a:t>Sylvestre-Alvise</a:t>
            </a:r>
            <a:r>
              <a:rPr lang="en-US" sz="1200" dirty="0">
                <a:latin typeface="Calibri"/>
                <a:cs typeface="Calibri"/>
              </a:rPr>
              <a:t>, Alexander Kolesnikov, Georg </a:t>
            </a:r>
            <a:r>
              <a:rPr lang="en-US" sz="1200" dirty="0" err="1">
                <a:latin typeface="Calibri"/>
                <a:cs typeface="Calibri"/>
              </a:rPr>
              <a:t>Sperl</a:t>
            </a:r>
            <a:r>
              <a:rPr lang="en-US" sz="1200" dirty="0">
                <a:latin typeface="Calibri"/>
                <a:cs typeface="Calibri"/>
              </a:rPr>
              <a:t>, and Christoph H. Lampert. "</a:t>
            </a:r>
            <a:r>
              <a:rPr lang="en-US" sz="1200" dirty="0" err="1">
                <a:latin typeface="Calibri"/>
                <a:cs typeface="Calibri"/>
              </a:rPr>
              <a:t>icarl</a:t>
            </a:r>
            <a:r>
              <a:rPr lang="en-US" sz="1200" dirty="0">
                <a:latin typeface="Calibri"/>
                <a:cs typeface="Calibri"/>
              </a:rPr>
              <a:t>: Incremental classifier and representation learning." In Proceedings of the IEEE conference on Computer Vision and Pattern Recognition, pp. 2001-2010. 2017.</a:t>
            </a:r>
          </a:p>
          <a:p>
            <a:pPr marL="50800" indent="0">
              <a:buNone/>
            </a:pPr>
            <a:r>
              <a:rPr lang="en-US" sz="1200" dirty="0">
                <a:latin typeface="Calibri" panose="020F0502020204030204" pitchFamily="34" charset="0"/>
                <a:cs typeface="Calibri" panose="020F0502020204030204" pitchFamily="34" charset="0"/>
              </a:rPr>
              <a:t>[34]. Douillard, Arthur, Matthieu Cord, Charles </a:t>
            </a:r>
            <a:r>
              <a:rPr lang="en-US" sz="1200" dirty="0" err="1">
                <a:latin typeface="Calibri" panose="020F0502020204030204" pitchFamily="34" charset="0"/>
                <a:cs typeface="Calibri" panose="020F0502020204030204" pitchFamily="34" charset="0"/>
              </a:rPr>
              <a:t>Ollion</a:t>
            </a:r>
            <a:r>
              <a:rPr lang="en-US" sz="1200" dirty="0">
                <a:latin typeface="Calibri" panose="020F0502020204030204" pitchFamily="34" charset="0"/>
                <a:cs typeface="Calibri" panose="020F0502020204030204" pitchFamily="34" charset="0"/>
              </a:rPr>
              <a:t>, Thomas Robert, and Eduardo Valle. "</a:t>
            </a:r>
            <a:r>
              <a:rPr lang="en-US" sz="1200" dirty="0" err="1">
                <a:latin typeface="Calibri" panose="020F0502020204030204" pitchFamily="34" charset="0"/>
                <a:cs typeface="Calibri" panose="020F0502020204030204" pitchFamily="34" charset="0"/>
              </a:rPr>
              <a:t>Podnet</a:t>
            </a:r>
            <a:r>
              <a:rPr lang="en-US" sz="1200" dirty="0">
                <a:latin typeface="Calibri" panose="020F0502020204030204" pitchFamily="34" charset="0"/>
                <a:cs typeface="Calibri" panose="020F0502020204030204" pitchFamily="34" charset="0"/>
              </a:rPr>
              <a:t>: Pooled outputs distillation for small-tasks incremental learning." In Computer vision–ECCV 2020: 16th European conference, Glasgow, UK, August 23–28, 2020, proceedings, part XX 16, pp. 86-102. Springer International Publishing, 2020.</a:t>
            </a:r>
          </a:p>
          <a:p>
            <a:pPr marL="50800" indent="0">
              <a:buNone/>
            </a:pPr>
            <a:r>
              <a:rPr lang="en-US" sz="1200" dirty="0">
                <a:latin typeface="Calibri"/>
                <a:cs typeface="Calibri"/>
              </a:rPr>
              <a:t>[35]. Yan, </a:t>
            </a:r>
            <a:r>
              <a:rPr lang="en-US" sz="1200" dirty="0" err="1">
                <a:latin typeface="Calibri"/>
                <a:cs typeface="Calibri"/>
              </a:rPr>
              <a:t>Shipeng</a:t>
            </a:r>
            <a:r>
              <a:rPr lang="en-US" sz="1200" dirty="0">
                <a:latin typeface="Calibri"/>
                <a:cs typeface="Calibri"/>
              </a:rPr>
              <a:t>, </a:t>
            </a:r>
            <a:r>
              <a:rPr lang="en-US" sz="1200" dirty="0" err="1">
                <a:latin typeface="Calibri"/>
                <a:cs typeface="Calibri"/>
              </a:rPr>
              <a:t>Jiangwei</a:t>
            </a:r>
            <a:r>
              <a:rPr lang="en-US" sz="1200" dirty="0">
                <a:latin typeface="Calibri"/>
                <a:cs typeface="Calibri"/>
              </a:rPr>
              <a:t> </a:t>
            </a:r>
            <a:r>
              <a:rPr lang="en-US" sz="1200" dirty="0" err="1">
                <a:latin typeface="Calibri"/>
                <a:cs typeface="Calibri"/>
              </a:rPr>
              <a:t>Xie</a:t>
            </a:r>
            <a:r>
              <a:rPr lang="en-US" sz="1200" dirty="0">
                <a:latin typeface="Calibri"/>
                <a:cs typeface="Calibri"/>
              </a:rPr>
              <a:t>, and </a:t>
            </a:r>
            <a:r>
              <a:rPr lang="en-US" sz="1200" dirty="0" err="1">
                <a:latin typeface="Calibri"/>
                <a:cs typeface="Calibri"/>
              </a:rPr>
              <a:t>Xuming</a:t>
            </a:r>
            <a:r>
              <a:rPr lang="en-US" sz="1200" dirty="0">
                <a:latin typeface="Calibri"/>
                <a:cs typeface="Calibri"/>
              </a:rPr>
              <a:t> He. "Der: Dynamically expandable representation for class incremental learning." In Proceedings of the IEEE/CVF conference on computer vision and pattern recognition, pp. 3014-3023. 2021.</a:t>
            </a:r>
          </a:p>
          <a:p>
            <a:pPr marL="50800" indent="0">
              <a:buNone/>
            </a:pPr>
            <a:r>
              <a:rPr lang="en-US" sz="1200" dirty="0">
                <a:latin typeface="Calibri"/>
                <a:cs typeface="Calibri"/>
              </a:rPr>
              <a:t>[36]. Wang, Fu-Yun, Da-Wei Zhou, Han-Jia Ye, and De-</a:t>
            </a:r>
            <a:r>
              <a:rPr lang="en-US" sz="1200" dirty="0" err="1">
                <a:latin typeface="Calibri"/>
                <a:cs typeface="Calibri"/>
              </a:rPr>
              <a:t>Chuan</a:t>
            </a:r>
            <a:r>
              <a:rPr lang="en-US" sz="1200" dirty="0">
                <a:latin typeface="Calibri"/>
                <a:cs typeface="Calibri"/>
              </a:rPr>
              <a:t> Zhan. "Foster: Feature boosting and compression for class-incremental learning." In European conference on computer vision, pp. 398-414. Cham: Springer Nature Switzerland, 2022.</a:t>
            </a:r>
          </a:p>
          <a:p>
            <a:pPr marL="50800" indent="0">
              <a:buNone/>
            </a:pPr>
            <a:r>
              <a:rPr lang="en-US" sz="1200" dirty="0">
                <a:latin typeface="Calibri" panose="020F0502020204030204" pitchFamily="34" charset="0"/>
                <a:cs typeface="Calibri" panose="020F0502020204030204" pitchFamily="34" charset="0"/>
              </a:rPr>
              <a:t>[37]. Petit, Grégoire, Adrian Popescu, Hugo Schindler, David Picard, and Bertrand </a:t>
            </a:r>
            <a:r>
              <a:rPr lang="en-US" sz="1200" dirty="0" err="1">
                <a:latin typeface="Calibri" panose="020F0502020204030204" pitchFamily="34" charset="0"/>
                <a:cs typeface="Calibri" panose="020F0502020204030204" pitchFamily="34" charset="0"/>
              </a:rPr>
              <a:t>Delezoide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Fetril</a:t>
            </a:r>
            <a:r>
              <a:rPr lang="en-US" sz="1200" dirty="0">
                <a:latin typeface="Calibri" panose="020F0502020204030204" pitchFamily="34" charset="0"/>
                <a:cs typeface="Calibri" panose="020F0502020204030204" pitchFamily="34" charset="0"/>
              </a:rPr>
              <a:t>: Feature translation for exemplar-free class-incremental learning." In Proceedings of the IEEE/CVF Winter Conference on Applications of Computer Vision, pp. 3911-3920. 2023.</a:t>
            </a:r>
          </a:p>
          <a:p>
            <a:pPr marL="50800" indent="0">
              <a:buNone/>
            </a:pPr>
            <a:r>
              <a:rPr lang="en-US" sz="1200" dirty="0">
                <a:latin typeface="Calibri"/>
                <a:cs typeface="Calibri"/>
              </a:rPr>
              <a:t>[38]. Tsipras, Dimitris, </a:t>
            </a:r>
            <a:r>
              <a:rPr lang="en-US" sz="1200" dirty="0" err="1">
                <a:latin typeface="Calibri"/>
                <a:cs typeface="Calibri"/>
              </a:rPr>
              <a:t>Shibani</a:t>
            </a:r>
            <a:r>
              <a:rPr lang="en-US" sz="1200" dirty="0">
                <a:latin typeface="Calibri"/>
                <a:cs typeface="Calibri"/>
              </a:rPr>
              <a:t> </a:t>
            </a:r>
            <a:r>
              <a:rPr lang="en-US" sz="1200" dirty="0" err="1">
                <a:latin typeface="Calibri"/>
                <a:cs typeface="Calibri"/>
              </a:rPr>
              <a:t>Santurkar</a:t>
            </a:r>
            <a:r>
              <a:rPr lang="en-US" sz="1200" dirty="0">
                <a:latin typeface="Calibri"/>
                <a:cs typeface="Calibri"/>
              </a:rPr>
              <a:t>, Logan Engstrom, Alexander Turner, and Aleksander </a:t>
            </a:r>
            <a:r>
              <a:rPr lang="en-US" sz="1200" dirty="0" err="1">
                <a:latin typeface="Calibri"/>
                <a:cs typeface="Calibri"/>
              </a:rPr>
              <a:t>Madry</a:t>
            </a:r>
            <a:r>
              <a:rPr lang="en-US" sz="1200" dirty="0">
                <a:latin typeface="Calibri"/>
                <a:cs typeface="Calibri"/>
              </a:rPr>
              <a:t>. "Robustness may be at odds with accuracy." </a:t>
            </a:r>
            <a:r>
              <a:rPr lang="en-US" sz="1200" dirty="0" err="1">
                <a:latin typeface="Calibri"/>
                <a:cs typeface="Calibri"/>
              </a:rPr>
              <a:t>arXiv</a:t>
            </a:r>
            <a:r>
              <a:rPr lang="en-US" sz="1200" dirty="0">
                <a:latin typeface="Calibri"/>
                <a:cs typeface="Calibri"/>
              </a:rPr>
              <a:t> preprint arXiv:1805.12152 (2018).</a:t>
            </a:r>
          </a:p>
          <a:p>
            <a:pPr marL="50800" indent="0">
              <a:buNone/>
            </a:pPr>
            <a:r>
              <a:rPr lang="en-US" sz="1200" dirty="0">
                <a:latin typeface="Calibri"/>
                <a:cs typeface="Calibri"/>
              </a:rPr>
              <a:t>[39]. Zhao, Bo, Konda Reddy </a:t>
            </a:r>
            <a:r>
              <a:rPr lang="en-US" sz="1200" dirty="0" err="1">
                <a:latin typeface="Calibri"/>
                <a:cs typeface="Calibri"/>
              </a:rPr>
              <a:t>Mopuri</a:t>
            </a:r>
            <a:r>
              <a:rPr lang="en-US" sz="1200" dirty="0">
                <a:latin typeface="Calibri"/>
                <a:cs typeface="Calibri"/>
              </a:rPr>
              <a:t>, and </a:t>
            </a:r>
            <a:r>
              <a:rPr lang="en-US" sz="1200" dirty="0" err="1">
                <a:latin typeface="Calibri"/>
                <a:cs typeface="Calibri"/>
              </a:rPr>
              <a:t>Hakan</a:t>
            </a:r>
            <a:r>
              <a:rPr lang="en-US" sz="1200" dirty="0">
                <a:latin typeface="Calibri"/>
                <a:cs typeface="Calibri"/>
              </a:rPr>
              <a:t> Bilen. "Dataset condensation with gradient matching." </a:t>
            </a:r>
            <a:r>
              <a:rPr lang="en-US" sz="1200" dirty="0" err="1">
                <a:latin typeface="Calibri"/>
                <a:cs typeface="Calibri"/>
              </a:rPr>
              <a:t>arXiv</a:t>
            </a:r>
            <a:r>
              <a:rPr lang="en-US" sz="1200" dirty="0">
                <a:latin typeface="Calibri"/>
                <a:cs typeface="Calibri"/>
              </a:rPr>
              <a:t> preprint arXiv:2006.05929 (2020).</a:t>
            </a:r>
          </a:p>
          <a:p>
            <a:pPr marL="50800" indent="0">
              <a:buNone/>
            </a:pPr>
            <a:r>
              <a:rPr lang="en-US" sz="1200" dirty="0">
                <a:latin typeface="Calibri"/>
                <a:cs typeface="Calibri"/>
              </a:rPr>
              <a:t>[40]. Li, </a:t>
            </a:r>
            <a:r>
              <a:rPr lang="en-US" sz="1200" dirty="0" err="1">
                <a:latin typeface="Calibri"/>
                <a:cs typeface="Calibri"/>
              </a:rPr>
              <a:t>Yiming</a:t>
            </a:r>
            <a:r>
              <a:rPr lang="en-US" sz="1200" dirty="0">
                <a:latin typeface="Calibri"/>
                <a:cs typeface="Calibri"/>
              </a:rPr>
              <a:t>, Yong Jiang, </a:t>
            </a:r>
            <a:r>
              <a:rPr lang="en-US" sz="1200" dirty="0" err="1">
                <a:latin typeface="Calibri"/>
                <a:cs typeface="Calibri"/>
              </a:rPr>
              <a:t>Zhifeng</a:t>
            </a:r>
            <a:r>
              <a:rPr lang="en-US" sz="1200" dirty="0">
                <a:latin typeface="Calibri"/>
                <a:cs typeface="Calibri"/>
              </a:rPr>
              <a:t> Li, and Shu-Tao Xia. "Backdoor learning: A survey." IEEE Transactions on Neural Networks and Learning Systems (2022).</a:t>
            </a:r>
          </a:p>
          <a:p>
            <a:pPr marL="50800" indent="0">
              <a:buNone/>
            </a:pPr>
            <a:r>
              <a:rPr lang="en-US" sz="1200" dirty="0">
                <a:latin typeface="Calibri"/>
                <a:cs typeface="Calibri"/>
              </a:rPr>
              <a:t>[41]. </a:t>
            </a:r>
            <a:r>
              <a:rPr lang="en-US" sz="1200" dirty="0"/>
              <a:t>Hinton, Geoffrey, Oriol </a:t>
            </a:r>
            <a:r>
              <a:rPr lang="en-US" sz="1200" dirty="0" err="1"/>
              <a:t>Vinyals</a:t>
            </a:r>
            <a:r>
              <a:rPr lang="en-US" sz="1200" dirty="0"/>
              <a:t>, and Jeff Dean. "Distilling the knowledge in a neural network." </a:t>
            </a:r>
            <a:r>
              <a:rPr lang="en-US" sz="1200" dirty="0" err="1"/>
              <a:t>arXiv</a:t>
            </a:r>
            <a:r>
              <a:rPr lang="en-US" sz="1200" dirty="0"/>
              <a:t> preprint arXiv:1503.02531 (2015).</a:t>
            </a:r>
          </a:p>
          <a:p>
            <a:pPr marL="50800" indent="0">
              <a:buNone/>
            </a:pPr>
            <a:r>
              <a:rPr lang="en-US" sz="1200" dirty="0">
                <a:latin typeface="Calibri" panose="020F0502020204030204" pitchFamily="34" charset="0"/>
                <a:cs typeface="Calibri" panose="020F0502020204030204" pitchFamily="34" charset="0"/>
              </a:rPr>
              <a:t>[42]. </a:t>
            </a:r>
            <a:r>
              <a:rPr lang="en-US" sz="1200" dirty="0" err="1">
                <a:latin typeface="Calibri" panose="020F0502020204030204" pitchFamily="34" charset="0"/>
                <a:cs typeface="Calibri" panose="020F0502020204030204" pitchFamily="34" charset="0"/>
              </a:rPr>
              <a:t>Waseda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Futa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Sosuke</a:t>
            </a:r>
            <a:r>
              <a:rPr lang="en-US" sz="1200" dirty="0">
                <a:latin typeface="Calibri" panose="020F0502020204030204" pitchFamily="34" charset="0"/>
                <a:cs typeface="Calibri" panose="020F0502020204030204" pitchFamily="34" charset="0"/>
              </a:rPr>
              <a:t> Nishikawa, </a:t>
            </a:r>
            <a:r>
              <a:rPr lang="en-US" sz="1200" dirty="0" err="1">
                <a:latin typeface="Calibri" panose="020F0502020204030204" pitchFamily="34" charset="0"/>
                <a:cs typeface="Calibri" panose="020F0502020204030204" pitchFamily="34" charset="0"/>
              </a:rPr>
              <a:t>Trung-Nghia</a:t>
            </a:r>
            <a:r>
              <a:rPr lang="en-US" sz="1200" dirty="0">
                <a:latin typeface="Calibri" panose="020F0502020204030204" pitchFamily="34" charset="0"/>
                <a:cs typeface="Calibri" panose="020F0502020204030204" pitchFamily="34" charset="0"/>
              </a:rPr>
              <a:t> Le, </a:t>
            </a:r>
            <a:r>
              <a:rPr lang="en-US" sz="1200" dirty="0" err="1">
                <a:latin typeface="Calibri" panose="020F0502020204030204" pitchFamily="34" charset="0"/>
                <a:cs typeface="Calibri" panose="020F0502020204030204" pitchFamily="34" charset="0"/>
              </a:rPr>
              <a:t>Huy</a:t>
            </a:r>
            <a:r>
              <a:rPr lang="en-US" sz="1200" dirty="0">
                <a:latin typeface="Calibri" panose="020F0502020204030204" pitchFamily="34" charset="0"/>
                <a:cs typeface="Calibri" panose="020F0502020204030204" pitchFamily="34" charset="0"/>
              </a:rPr>
              <a:t> H. Nguyen, and Isao Echizen. "Closer look at the transferability of adversarial examples: How they fool different models differently." In Proceedings of the IEEE/CVF Winter Conference on Applications of Computer Vision, pp. 1360-1368. 2023.</a:t>
            </a:r>
          </a:p>
          <a:p>
            <a:pPr marL="50800" indent="0">
              <a:buNone/>
            </a:pPr>
            <a:r>
              <a:rPr lang="en-US" sz="1200" dirty="0">
                <a:latin typeface="Calibri" panose="020F0502020204030204" pitchFamily="34" charset="0"/>
                <a:cs typeface="Calibri" panose="020F0502020204030204" pitchFamily="34" charset="0"/>
              </a:rPr>
              <a:t>[43]. Tsipras, Dimitris, </a:t>
            </a:r>
            <a:r>
              <a:rPr lang="en-US" sz="1200" dirty="0" err="1">
                <a:latin typeface="Calibri" panose="020F0502020204030204" pitchFamily="34" charset="0"/>
                <a:cs typeface="Calibri" panose="020F0502020204030204" pitchFamily="34" charset="0"/>
              </a:rPr>
              <a:t>Shibani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Santurkar</a:t>
            </a:r>
            <a:r>
              <a:rPr lang="en-US" sz="1200" dirty="0">
                <a:latin typeface="Calibri" panose="020F0502020204030204" pitchFamily="34" charset="0"/>
                <a:cs typeface="Calibri" panose="020F0502020204030204" pitchFamily="34" charset="0"/>
              </a:rPr>
              <a:t>, Logan Engstrom, Alexander Turner, and Aleksander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"Robustness may be at odds with accuracy."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arXiv:1805.12152 (2018).</a:t>
            </a:r>
          </a:p>
          <a:p>
            <a:pPr marL="50800" indent="0">
              <a:buNone/>
            </a:pPr>
            <a:r>
              <a:rPr lang="en-US" sz="1200" dirty="0">
                <a:latin typeface="Calibri" panose="020F0502020204030204" pitchFamily="34" charset="0"/>
                <a:cs typeface="Calibri" panose="020F0502020204030204" pitchFamily="34" charset="0"/>
              </a:rPr>
              <a:t>[44]. Kim, </a:t>
            </a:r>
            <a:r>
              <a:rPr lang="en-US" sz="1200" dirty="0" err="1">
                <a:latin typeface="Calibri" panose="020F0502020204030204" pitchFamily="34" charset="0"/>
                <a:cs typeface="Calibri" panose="020F0502020204030204" pitchFamily="34" charset="0"/>
              </a:rPr>
              <a:t>Junho</a:t>
            </a:r>
            <a:r>
              <a:rPr lang="en-US" sz="1200" dirty="0">
                <a:latin typeface="Calibri" panose="020F0502020204030204" pitchFamily="34" charset="0"/>
                <a:cs typeface="Calibri" panose="020F0502020204030204" pitchFamily="34" charset="0"/>
              </a:rPr>
              <a:t>, Byung-Kwan Lee, and Yong Man Ro. "Distilling robust and non-robust features in adversarial examples by information bottleneck." Advances in Neural Information Processing Systems 34 (2021): 17148-17159.</a:t>
            </a:r>
          </a:p>
          <a:p>
            <a:pPr marL="50800" indent="0">
              <a:buNone/>
            </a:pPr>
            <a:r>
              <a:rPr lang="en-US" sz="1200" dirty="0">
                <a:latin typeface="Calibri" panose="020F0502020204030204" pitchFamily="34" charset="0"/>
                <a:cs typeface="Calibri" panose="020F0502020204030204" pitchFamily="34" charset="0"/>
              </a:rPr>
              <a:t>[45]. Huang, Tianjin, Vlado </a:t>
            </a:r>
            <a:r>
              <a:rPr lang="en-US" sz="1200" dirty="0" err="1">
                <a:latin typeface="Calibri" panose="020F0502020204030204" pitchFamily="34" charset="0"/>
                <a:cs typeface="Calibri" panose="020F0502020204030204" pitchFamily="34" charset="0"/>
              </a:rPr>
              <a:t>Menkovski</a:t>
            </a:r>
            <a:r>
              <a:rPr lang="en-US" sz="1200" dirty="0">
                <a:latin typeface="Calibri" panose="020F0502020204030204" pitchFamily="34" charset="0"/>
                <a:cs typeface="Calibri" panose="020F0502020204030204" pitchFamily="34" charset="0"/>
              </a:rPr>
              <a:t>, Yulong Pei, and </a:t>
            </a:r>
            <a:r>
              <a:rPr lang="en-US" sz="1200" dirty="0" err="1">
                <a:latin typeface="Calibri" panose="020F0502020204030204" pitchFamily="34" charset="0"/>
                <a:cs typeface="Calibri" panose="020F0502020204030204" pitchFamily="34" charset="0"/>
              </a:rPr>
              <a:t>Mykola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Pechenizkiy</a:t>
            </a:r>
            <a:r>
              <a:rPr lang="en-US" sz="1200" dirty="0">
                <a:latin typeface="Calibri" panose="020F0502020204030204" pitchFamily="34" charset="0"/>
                <a:cs typeface="Calibri" panose="020F0502020204030204" pitchFamily="34" charset="0"/>
              </a:rPr>
              <a:t>. "Bridging the performance gap between </a:t>
            </a:r>
            <a:r>
              <a:rPr lang="en-US" sz="1200" dirty="0" err="1">
                <a:latin typeface="Calibri" panose="020F0502020204030204" pitchFamily="34" charset="0"/>
                <a:cs typeface="Calibri" panose="020F0502020204030204" pitchFamily="34" charset="0"/>
              </a:rPr>
              <a:t>fgsm</a:t>
            </a:r>
            <a:r>
              <a:rPr lang="en-US" sz="1200" dirty="0">
                <a:latin typeface="Calibri" panose="020F0502020204030204" pitchFamily="34" charset="0"/>
                <a:cs typeface="Calibri" panose="020F0502020204030204" pitchFamily="34" charset="0"/>
              </a:rPr>
              <a:t> and </a:t>
            </a:r>
            <a:r>
              <a:rPr lang="en-US" sz="1200" dirty="0" err="1">
                <a:latin typeface="Calibri" panose="020F0502020204030204" pitchFamily="34" charset="0"/>
                <a:cs typeface="Calibri" panose="020F0502020204030204" pitchFamily="34" charset="0"/>
              </a:rPr>
              <a:t>pgd</a:t>
            </a:r>
            <a:r>
              <a:rPr lang="en-US" sz="1200" dirty="0">
                <a:latin typeface="Calibri" panose="020F0502020204030204" pitchFamily="34" charset="0"/>
                <a:cs typeface="Calibri" panose="020F0502020204030204" pitchFamily="34" charset="0"/>
              </a:rPr>
              <a:t> adversarial training."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arXiv:2011.05157 (2020).</a:t>
            </a:r>
          </a:p>
          <a:p>
            <a:pPr marL="50800" indent="0">
              <a:buNone/>
            </a:pPr>
            <a:endParaRPr lang="en-US" sz="1200" dirty="0">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E3DF760D-4220-DD26-F09B-FDA8E3270A00}"/>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3683478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panose="020F0502020204030204" pitchFamily="34" charset="0"/>
                <a:cs typeface="Calibri" panose="020F0502020204030204" pitchFamily="34" charset="0"/>
              </a:rPr>
              <a:t>[46].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Aleksander, Aleksandar </a:t>
            </a:r>
            <a:r>
              <a:rPr lang="en-US" sz="1200" dirty="0" err="1">
                <a:latin typeface="Calibri" panose="020F0502020204030204" pitchFamily="34" charset="0"/>
                <a:cs typeface="Calibri" panose="020F0502020204030204" pitchFamily="34" charset="0"/>
              </a:rPr>
              <a:t>Makelov</a:t>
            </a:r>
            <a:r>
              <a:rPr lang="en-US" sz="1200" dirty="0">
                <a:latin typeface="Calibri" panose="020F0502020204030204" pitchFamily="34" charset="0"/>
                <a:cs typeface="Calibri" panose="020F0502020204030204" pitchFamily="34" charset="0"/>
              </a:rPr>
              <a:t>, Ludwig Schmidt, Dimitris Tsipras, and Adrian </a:t>
            </a:r>
            <a:r>
              <a:rPr lang="en-US" sz="1200" dirty="0" err="1">
                <a:latin typeface="Calibri" panose="020F0502020204030204" pitchFamily="34" charset="0"/>
                <a:cs typeface="Calibri" panose="020F0502020204030204" pitchFamily="34" charset="0"/>
              </a:rPr>
              <a:t>Vladu</a:t>
            </a:r>
            <a:r>
              <a:rPr lang="en-US" sz="1200" dirty="0">
                <a:latin typeface="Calibri" panose="020F0502020204030204" pitchFamily="34" charset="0"/>
                <a:cs typeface="Calibri" panose="020F0502020204030204" pitchFamily="34" charset="0"/>
              </a:rPr>
              <a:t>. "Towards deep learning models resistant to adversarial attacks."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arXiv:1706.06083 (2017).</a:t>
            </a:r>
          </a:p>
        </p:txBody>
      </p:sp>
      <p:sp>
        <p:nvSpPr>
          <p:cNvPr id="2" name="Text Placeholder 2">
            <a:extLst>
              <a:ext uri="{FF2B5EF4-FFF2-40B4-BE49-F238E27FC236}">
                <a16:creationId xmlns:a16="http://schemas.microsoft.com/office/drawing/2014/main" id="{E3DF760D-4220-DD26-F09B-FDA8E3270A00}"/>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722272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3074" name="Picture 2" descr="Campus Tours &amp; Open Houses">
            <a:extLst>
              <a:ext uri="{FF2B5EF4-FFF2-40B4-BE49-F238E27FC236}">
                <a16:creationId xmlns:a16="http://schemas.microsoft.com/office/drawing/2014/main" id="{BD1E4A44-F668-F6F4-7D0D-A9AE9E69F2EA}"/>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6912302" y="1597062"/>
            <a:ext cx="5829355" cy="59072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iversity adopts new logo | Centennial | Rowan University">
            <a:extLst>
              <a:ext uri="{FF2B5EF4-FFF2-40B4-BE49-F238E27FC236}">
                <a16:creationId xmlns:a16="http://schemas.microsoft.com/office/drawing/2014/main" id="{AD63EA10-CC20-C0B1-8EEB-A8332E3A0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360" y="5999520"/>
            <a:ext cx="1727440" cy="79871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6;p2">
            <a:extLst>
              <a:ext uri="{FF2B5EF4-FFF2-40B4-BE49-F238E27FC236}">
                <a16:creationId xmlns:a16="http://schemas.microsoft.com/office/drawing/2014/main" id="{E6788DC2-EA91-7486-ACD9-A9A1FEA1A073}"/>
              </a:ext>
            </a:extLst>
          </p:cNvPr>
          <p:cNvSpPr txBox="1"/>
          <p:nvPr/>
        </p:nvSpPr>
        <p:spPr>
          <a:xfrm>
            <a:off x="6076225" y="5472120"/>
            <a:ext cx="5094300" cy="1981200"/>
          </a:xfrm>
          <a:prstGeom prst="rect">
            <a:avLst/>
          </a:prstGeom>
          <a:noFill/>
          <a:ln>
            <a:noFill/>
          </a:ln>
        </p:spPr>
        <p:txBody>
          <a:bodyPr spcFirstLastPara="1" wrap="square" lIns="91425" tIns="45700" rIns="91425" bIns="45700" anchor="t" anchorCtr="0">
            <a:normAutofit/>
          </a:bodyPr>
          <a:lstStyle/>
          <a:p>
            <a:pPr marL="109728"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B0B00"/>
                </a:solidFill>
                <a:latin typeface="Arial"/>
                <a:ea typeface="Arial"/>
                <a:cs typeface="Arial"/>
                <a:sym typeface="Arial"/>
              </a:rPr>
              <a:t>Dr. Hikmat Khan </a:t>
            </a:r>
            <a:br>
              <a:rPr lang="en-US" sz="2000" b="0" i="0" u="none" strike="noStrike" cap="none" dirty="0">
                <a:solidFill>
                  <a:srgbClr val="3B0B00"/>
                </a:solidFill>
                <a:latin typeface="Arial"/>
                <a:ea typeface="Arial"/>
                <a:cs typeface="Arial"/>
                <a:sym typeface="Arial"/>
              </a:rPr>
            </a:br>
            <a:r>
              <a:rPr lang="en-US" sz="1200" b="0" i="0" u="none" strike="noStrike" cap="none" dirty="0">
                <a:solidFill>
                  <a:srgbClr val="3B0B00"/>
                </a:solidFill>
                <a:latin typeface="Arial"/>
                <a:ea typeface="Arial"/>
                <a:cs typeface="Arial"/>
                <a:sym typeface="Arial"/>
              </a:rPr>
              <a:t>Department of Electrical and Computer Engineering, </a:t>
            </a:r>
          </a:p>
          <a:p>
            <a:pPr marL="109728" marR="0" lvl="0" indent="0" algn="l" rtl="0">
              <a:lnSpc>
                <a:spcPct val="100000"/>
              </a:lnSpc>
              <a:spcBef>
                <a:spcPts val="0"/>
              </a:spcBef>
              <a:spcAft>
                <a:spcPts val="0"/>
              </a:spcAft>
              <a:buClr>
                <a:srgbClr val="000000"/>
              </a:buClr>
              <a:buSzPts val="2000"/>
              <a:buFont typeface="Arial"/>
              <a:buNone/>
            </a:pPr>
            <a:r>
              <a:rPr lang="en-US" sz="1200" b="0" i="0" u="none" strike="noStrike" cap="none" dirty="0">
                <a:solidFill>
                  <a:srgbClr val="3B0B00"/>
                </a:solidFill>
                <a:latin typeface="Arial"/>
                <a:ea typeface="Arial"/>
                <a:cs typeface="Arial"/>
                <a:sym typeface="Arial"/>
              </a:rPr>
              <a:t>Rowan University, </a:t>
            </a:r>
          </a:p>
          <a:p>
            <a:pPr marL="109728" marR="0" lvl="0" indent="0" algn="l" rtl="0">
              <a:lnSpc>
                <a:spcPct val="100000"/>
              </a:lnSpc>
              <a:spcBef>
                <a:spcPts val="0"/>
              </a:spcBef>
              <a:spcAft>
                <a:spcPts val="0"/>
              </a:spcAft>
              <a:buClr>
                <a:srgbClr val="000000"/>
              </a:buClr>
              <a:buSzPts val="2000"/>
              <a:buFont typeface="Arial"/>
              <a:buNone/>
            </a:pPr>
            <a:r>
              <a:rPr lang="en-US" sz="1200" b="0" i="0" u="none" strike="noStrike" cap="none" dirty="0">
                <a:solidFill>
                  <a:srgbClr val="3B0B00"/>
                </a:solidFill>
                <a:latin typeface="Arial"/>
                <a:ea typeface="Arial"/>
                <a:cs typeface="Arial"/>
                <a:sym typeface="Arial"/>
              </a:rPr>
              <a:t>Glassboro, NJ, USA</a:t>
            </a:r>
          </a:p>
          <a:p>
            <a:pPr marL="109728" marR="0" lvl="0" indent="0" algn="l" rtl="0">
              <a:lnSpc>
                <a:spcPct val="100000"/>
              </a:lnSpc>
              <a:spcBef>
                <a:spcPts val="0"/>
              </a:spcBef>
              <a:spcAft>
                <a:spcPts val="0"/>
              </a:spcAft>
              <a:buClr>
                <a:srgbClr val="000000"/>
              </a:buClr>
              <a:buSzPts val="2000"/>
              <a:buFont typeface="Arial"/>
              <a:buNone/>
            </a:pPr>
            <a:r>
              <a:rPr lang="en-US" sz="1200" b="0" i="0" u="none" strike="noStrike" cap="none" dirty="0">
                <a:solidFill>
                  <a:srgbClr val="3B0B00"/>
                </a:solidFill>
                <a:latin typeface="Arial"/>
                <a:ea typeface="Arial"/>
                <a:cs typeface="Arial"/>
                <a:sym typeface="Arial"/>
              </a:rPr>
              <a:t>Official: </a:t>
            </a:r>
            <a:r>
              <a:rPr lang="en-US" sz="1200" dirty="0">
                <a:solidFill>
                  <a:srgbClr val="3B0B00"/>
                </a:solidFill>
                <a:hlinkClick r:id="rId5"/>
              </a:rPr>
              <a:t>Khanhi83@rowan.edu</a:t>
            </a:r>
            <a:endParaRPr lang="en-US" sz="1200" dirty="0">
              <a:solidFill>
                <a:srgbClr val="3B0B00"/>
              </a:solidFill>
            </a:endParaRPr>
          </a:p>
          <a:p>
            <a:pPr marL="109728" marR="0" lvl="0" indent="0" algn="l" rtl="0">
              <a:lnSpc>
                <a:spcPct val="100000"/>
              </a:lnSpc>
              <a:spcBef>
                <a:spcPts val="0"/>
              </a:spcBef>
              <a:spcAft>
                <a:spcPts val="0"/>
              </a:spcAft>
              <a:buClr>
                <a:srgbClr val="000000"/>
              </a:buClr>
              <a:buSzPts val="2000"/>
              <a:buFont typeface="Arial"/>
              <a:buNone/>
            </a:pPr>
            <a:r>
              <a:rPr lang="en-US" sz="1200" dirty="0">
                <a:solidFill>
                  <a:srgbClr val="3B0B00"/>
                </a:solidFill>
              </a:rPr>
              <a:t>Personal: </a:t>
            </a:r>
            <a:r>
              <a:rPr lang="en-US" sz="1200" dirty="0">
                <a:solidFill>
                  <a:srgbClr val="3B0B00"/>
                </a:solidFill>
                <a:hlinkClick r:id="rId6"/>
              </a:rPr>
              <a:t>Hikmat.khan179@gmail.com</a:t>
            </a:r>
            <a:endParaRPr lang="en-US" sz="1200" dirty="0">
              <a:solidFill>
                <a:srgbClr val="3B0B00"/>
              </a:solidFill>
            </a:endParaRPr>
          </a:p>
          <a:p>
            <a:pPr marL="109728" marR="0" lvl="0" indent="0" algn="l" rtl="0">
              <a:lnSpc>
                <a:spcPct val="100000"/>
              </a:lnSpc>
              <a:spcBef>
                <a:spcPts val="0"/>
              </a:spcBef>
              <a:spcAft>
                <a:spcPts val="0"/>
              </a:spcAft>
              <a:buClr>
                <a:srgbClr val="000000"/>
              </a:buClr>
              <a:buSzPts val="1400"/>
              <a:buFont typeface="Arial"/>
              <a:buNone/>
            </a:pPr>
            <a:endParaRPr lang="en-US" dirty="0">
              <a:solidFill>
                <a:srgbClr val="3B0B00"/>
              </a:solidFill>
            </a:endParaRPr>
          </a:p>
          <a:p>
            <a:pPr marL="109728"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3B0B00"/>
              </a:solidFill>
              <a:latin typeface="Arial"/>
              <a:ea typeface="Arial"/>
              <a:cs typeface="Arial"/>
              <a:sym typeface="Arial"/>
            </a:endParaRPr>
          </a:p>
          <a:p>
            <a:pPr marL="109728" marR="0" lvl="0" indent="0" algn="l" rtl="0">
              <a:lnSpc>
                <a:spcPct val="100000"/>
              </a:lnSpc>
              <a:spcBef>
                <a:spcPts val="300"/>
              </a:spcBef>
              <a:spcAft>
                <a:spcPts val="0"/>
              </a:spcAft>
              <a:buClr>
                <a:srgbClr val="000000"/>
              </a:buClr>
              <a:buSzPts val="2000"/>
              <a:buFont typeface="Arial"/>
              <a:buNone/>
            </a:pPr>
            <a:endParaRPr sz="2000" b="0" i="0" u="none" strike="noStrike" cap="none" dirty="0">
              <a:solidFill>
                <a:srgbClr val="3B0B00"/>
              </a:solidFill>
              <a:latin typeface="Arial"/>
              <a:ea typeface="Arial"/>
              <a:cs typeface="Arial"/>
              <a:sym typeface="Arial"/>
            </a:endParaRPr>
          </a:p>
        </p:txBody>
      </p:sp>
      <p:pic>
        <p:nvPicPr>
          <p:cNvPr id="6" name="Picture 4" descr="University adopts new logo | Centennial | Rowan University">
            <a:extLst>
              <a:ext uri="{FF2B5EF4-FFF2-40B4-BE49-F238E27FC236}">
                <a16:creationId xmlns:a16="http://schemas.microsoft.com/office/drawing/2014/main" id="{3C4693F9-BCDB-D622-E655-0225E1A7FB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632" y="327978"/>
            <a:ext cx="1524161" cy="70472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p2">
            <a:extLst>
              <a:ext uri="{FF2B5EF4-FFF2-40B4-BE49-F238E27FC236}">
                <a16:creationId xmlns:a16="http://schemas.microsoft.com/office/drawing/2014/main" id="{4F804562-5FC6-8A17-2C00-097ADBF4C270}"/>
              </a:ext>
            </a:extLst>
          </p:cNvPr>
          <p:cNvSpPr txBox="1">
            <a:spLocks noGrp="1"/>
          </p:cNvSpPr>
          <p:nvPr>
            <p:ph type="title"/>
          </p:nvPr>
        </p:nvSpPr>
        <p:spPr>
          <a:xfrm>
            <a:off x="3132793" y="774417"/>
            <a:ext cx="8779800" cy="259122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3B0B00"/>
              </a:buClr>
              <a:buSzPts val="4000"/>
              <a:buFont typeface="Arial"/>
              <a:buNone/>
            </a:pPr>
            <a:r>
              <a:rPr lang="en-US" sz="4000" b="1" dirty="0" err="1">
                <a:solidFill>
                  <a:srgbClr val="5F2A0F"/>
                </a:solidFill>
                <a:latin typeface="Calibri" panose="020F0502020204030204" pitchFamily="34" charset="0"/>
                <a:cs typeface="Calibri" panose="020F0502020204030204" pitchFamily="34" charset="0"/>
              </a:rPr>
              <a:t>Adversarially</a:t>
            </a:r>
            <a:r>
              <a:rPr lang="en-US" sz="4000" b="1" dirty="0">
                <a:solidFill>
                  <a:srgbClr val="5F2A0F"/>
                </a:solidFill>
                <a:latin typeface="Calibri" panose="020F0502020204030204" pitchFamily="34" charset="0"/>
                <a:cs typeface="Calibri" panose="020F0502020204030204" pitchFamily="34" charset="0"/>
              </a:rPr>
              <a:t> Diversified Rehearsal Memory (ADRM): Mitigating Memory Overfitting Challenge in Continual Learning</a:t>
            </a:r>
            <a:endParaRPr b="1" dirty="0">
              <a:solidFill>
                <a:srgbClr val="3B0B00"/>
              </a:solidFill>
              <a:latin typeface="Trebuchet MS" panose="020B0703020202090204" pitchFamily="34" charset="0"/>
              <a:ea typeface="Arial"/>
              <a:cs typeface="Calibri" panose="020F0502020204030204" pitchFamily="34" charset="0"/>
              <a:sym typeface="Arial"/>
            </a:endParaRPr>
          </a:p>
        </p:txBody>
      </p:sp>
      <p:pic>
        <p:nvPicPr>
          <p:cNvPr id="9" name="Picture 2" descr="National Science Foundation - Wikipedia">
            <a:extLst>
              <a:ext uri="{FF2B5EF4-FFF2-40B4-BE49-F238E27FC236}">
                <a16:creationId xmlns:a16="http://schemas.microsoft.com/office/drawing/2014/main" id="{E09EE383-0D93-5727-0913-72622F2CD1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41575" y="5598085"/>
            <a:ext cx="1200151" cy="12001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ikmat Khan">
            <a:extLst>
              <a:ext uri="{FF2B5EF4-FFF2-40B4-BE49-F238E27FC236}">
                <a16:creationId xmlns:a16="http://schemas.microsoft.com/office/drawing/2014/main" id="{2F40A0C0-3AC6-90AC-478A-B64A44985A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8175" y="5472120"/>
            <a:ext cx="1222926" cy="1222926"/>
          </a:xfrm>
          <a:prstGeom prst="ellipse">
            <a:avLst/>
          </a:prstGeom>
          <a:noFill/>
          <a:extLst>
            <a:ext uri="{909E8E84-426E-40DD-AFC4-6F175D3DCCD1}">
              <a14:hiddenFill xmlns:a14="http://schemas.microsoft.com/office/drawing/2010/main">
                <a:solidFill>
                  <a:srgbClr val="FFFFFF"/>
                </a:solidFill>
              </a14:hiddenFill>
            </a:ext>
          </a:extLst>
        </p:spPr>
      </p:pic>
      <p:pic>
        <p:nvPicPr>
          <p:cNvPr id="4098" name="Picture 2" descr="IEEE WCCI 2024">
            <a:extLst>
              <a:ext uri="{FF2B5EF4-FFF2-40B4-BE49-F238E27FC236}">
                <a16:creationId xmlns:a16="http://schemas.microsoft.com/office/drawing/2014/main" id="{74847986-0320-DDF0-A159-B6E7A3A532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5085" y="3365637"/>
            <a:ext cx="2655216"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1863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367375"/>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The World is Non-Stationary [5]</a:t>
            </a:r>
            <a:endParaRPr>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770F57C-F506-14E0-EB63-49749FFF0E58}"/>
              </a:ext>
            </a:extLst>
          </p:cNvPr>
          <p:cNvSpPr txBox="1"/>
          <p:nvPr/>
        </p:nvSpPr>
        <p:spPr>
          <a:xfrm>
            <a:off x="2098881" y="6673191"/>
            <a:ext cx="7188554" cy="200055"/>
          </a:xfrm>
          <a:prstGeom prst="rect">
            <a:avLst/>
          </a:prstGeom>
          <a:noFill/>
        </p:spPr>
        <p:txBody>
          <a:bodyPr wrap="square" rtlCol="0">
            <a:spAutoFit/>
          </a:bodyPr>
          <a:lstStyle/>
          <a:p>
            <a:pPr algn="ctr"/>
            <a:r>
              <a:rPr lang="en-US" sz="700" dirty="0">
                <a:solidFill>
                  <a:schemeClr val="tx1"/>
                </a:solidFill>
                <a:latin typeface="Calibri" panose="020F0502020204030204" pitchFamily="34" charset="0"/>
                <a:cs typeface="Calibri" panose="020F0502020204030204" pitchFamily="34" charset="0"/>
              </a:rPr>
              <a:t>https://</a:t>
            </a:r>
            <a:r>
              <a:rPr lang="en-US" sz="700" dirty="0" err="1">
                <a:solidFill>
                  <a:schemeClr val="tx1"/>
                </a:solidFill>
                <a:latin typeface="Calibri" panose="020F0502020204030204" pitchFamily="34" charset="0"/>
                <a:cs typeface="Calibri" panose="020F0502020204030204" pitchFamily="34" charset="0"/>
              </a:rPr>
              <a:t>medium.com</a:t>
            </a:r>
            <a:r>
              <a:rPr lang="en-US" sz="700" dirty="0">
                <a:solidFill>
                  <a:schemeClr val="tx1"/>
                </a:solidFill>
                <a:latin typeface="Calibri" panose="020F0502020204030204" pitchFamily="34" charset="0"/>
                <a:cs typeface="Calibri" panose="020F0502020204030204" pitchFamily="34" charset="0"/>
              </a:rPr>
              <a:t>/</a:t>
            </a:r>
            <a:r>
              <a:rPr lang="en-US" sz="700" dirty="0" err="1">
                <a:solidFill>
                  <a:schemeClr val="tx1"/>
                </a:solidFill>
                <a:latin typeface="Calibri" panose="020F0502020204030204" pitchFamily="34" charset="0"/>
                <a:cs typeface="Calibri" panose="020F0502020204030204" pitchFamily="34" charset="0"/>
              </a:rPr>
              <a:t>gooroo</a:t>
            </a:r>
            <a:r>
              <a:rPr lang="en-US" sz="700" dirty="0">
                <a:solidFill>
                  <a:schemeClr val="tx1"/>
                </a:solidFill>
                <a:latin typeface="Calibri" panose="020F0502020204030204" pitchFamily="34" charset="0"/>
                <a:cs typeface="Calibri" panose="020F0502020204030204" pitchFamily="34" charset="0"/>
              </a:rPr>
              <a:t>-official/if-youre-not-learning-you-re-dying-b2b4d54eace4  | https://</a:t>
            </a:r>
            <a:r>
              <a:rPr lang="en-US" sz="700" dirty="0" err="1">
                <a:solidFill>
                  <a:schemeClr val="tx1"/>
                </a:solidFill>
                <a:latin typeface="Calibri" panose="020F0502020204030204" pitchFamily="34" charset="0"/>
                <a:cs typeface="Calibri" panose="020F0502020204030204" pitchFamily="34" charset="0"/>
              </a:rPr>
              <a:t>senicessm.live</a:t>
            </a:r>
            <a:r>
              <a:rPr lang="en-US" sz="700" dirty="0">
                <a:solidFill>
                  <a:schemeClr val="tx1"/>
                </a:solidFill>
                <a:latin typeface="Calibri" panose="020F0502020204030204" pitchFamily="34" charset="0"/>
                <a:cs typeface="Calibri" panose="020F0502020204030204" pitchFamily="34" charset="0"/>
              </a:rPr>
              <a:t>/</a:t>
            </a:r>
            <a:r>
              <a:rPr lang="en-US" sz="700" dirty="0" err="1">
                <a:solidFill>
                  <a:schemeClr val="tx1"/>
                </a:solidFill>
                <a:latin typeface="Calibri" panose="020F0502020204030204" pitchFamily="34" charset="0"/>
                <a:cs typeface="Calibri" panose="020F0502020204030204" pitchFamily="34" charset="0"/>
              </a:rPr>
              <a:t>product_details</a:t>
            </a:r>
            <a:r>
              <a:rPr lang="en-US" sz="700" dirty="0">
                <a:solidFill>
                  <a:schemeClr val="tx1"/>
                </a:solidFill>
                <a:latin typeface="Calibri" panose="020F0502020204030204" pitchFamily="34" charset="0"/>
                <a:cs typeface="Calibri" panose="020F0502020204030204" pitchFamily="34" charset="0"/>
              </a:rPr>
              <a:t>/47625942.html</a:t>
            </a:r>
          </a:p>
        </p:txBody>
      </p:sp>
      <p:pic>
        <p:nvPicPr>
          <p:cNvPr id="2050" name="Picture 2" descr="Towards Adaptive AI with Continual Learning | Leuven.AI Stories">
            <a:extLst>
              <a:ext uri="{FF2B5EF4-FFF2-40B4-BE49-F238E27FC236}">
                <a16:creationId xmlns:a16="http://schemas.microsoft.com/office/drawing/2014/main" id="{C9C2DD43-C020-7EF4-4DF3-AC16709C9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565" y="3611566"/>
            <a:ext cx="5847135" cy="3061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F7611E-5D6C-4D76-9A30-0E9F65F994B0}"/>
              </a:ext>
            </a:extLst>
          </p:cNvPr>
          <p:cNvPicPr>
            <a:picLocks noChangeAspect="1"/>
          </p:cNvPicPr>
          <p:nvPr/>
        </p:nvPicPr>
        <p:blipFill>
          <a:blip r:embed="rId4"/>
          <a:stretch>
            <a:fillRect/>
          </a:stretch>
        </p:blipFill>
        <p:spPr>
          <a:xfrm>
            <a:off x="2267224" y="1328203"/>
            <a:ext cx="6758402" cy="2389335"/>
          </a:xfrm>
          <a:prstGeom prst="rect">
            <a:avLst/>
          </a:prstGeom>
        </p:spPr>
      </p:pic>
      <p:sp>
        <p:nvSpPr>
          <p:cNvPr id="7" name="Text Placeholder 2">
            <a:extLst>
              <a:ext uri="{FF2B5EF4-FFF2-40B4-BE49-F238E27FC236}">
                <a16:creationId xmlns:a16="http://schemas.microsoft.com/office/drawing/2014/main" id="{564A3E47-4DE0-4F86-2C7F-0B6F9DF080C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b="1" dirty="0">
                <a:solidFill>
                  <a:schemeClr val="tx2"/>
                </a:solidFill>
                <a:latin typeface="Calibri"/>
                <a:cs typeface="Calibri"/>
              </a:rPr>
              <a:t>Introduction</a:t>
            </a:r>
            <a:r>
              <a:rPr lang="en-US" sz="1400" dirty="0">
                <a:solidFill>
                  <a:schemeClr val="accent5"/>
                </a:solidFill>
                <a:latin typeface="Calibri"/>
                <a:cs typeface="Calibri"/>
              </a:rPr>
              <a:t> | Related Work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90532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Continual Learning (CL)</a:t>
            </a:r>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a:p>
            <a:endParaRPr lang="en-US" dirty="0">
              <a:solidFill>
                <a:srgbClr val="5F2A0F"/>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32010" y="1990665"/>
            <a:ext cx="3148933" cy="1317338"/>
            <a:chOff x="8132010" y="2126794"/>
            <a:chExt cx="3148933"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207126" y="3167133"/>
              <a:ext cx="920445"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Learn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53167"/>
            <a:ext cx="3331039" cy="966082"/>
            <a:chOff x="7280122" y="5893562"/>
            <a:chExt cx="3576832" cy="1037367"/>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46052" y="6227632"/>
              <a:ext cx="1016585"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387192"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Task Incremental Learning [2]</a:t>
            </a:r>
          </a:p>
        </p:txBody>
      </p:sp>
      <p:grpSp>
        <p:nvGrpSpPr>
          <p:cNvPr id="51" name="Group 50">
            <a:extLst>
              <a:ext uri="{FF2B5EF4-FFF2-40B4-BE49-F238E27FC236}">
                <a16:creationId xmlns:a16="http://schemas.microsoft.com/office/drawing/2014/main" id="{0E04A315-F1CD-F440-3F4B-B24C74247464}"/>
              </a:ext>
            </a:extLst>
          </p:cNvPr>
          <p:cNvGrpSpPr/>
          <p:nvPr/>
        </p:nvGrpSpPr>
        <p:grpSpPr>
          <a:xfrm>
            <a:off x="7072384" y="3568413"/>
            <a:ext cx="4684841" cy="2420043"/>
            <a:chOff x="7072384" y="3472390"/>
            <a:chExt cx="4684841" cy="2420043"/>
          </a:xfrm>
        </p:grpSpPr>
        <p:grpSp>
          <p:nvGrpSpPr>
            <p:cNvPr id="157" name="Group 156">
              <a:extLst>
                <a:ext uri="{FF2B5EF4-FFF2-40B4-BE49-F238E27FC236}">
                  <a16:creationId xmlns:a16="http://schemas.microsoft.com/office/drawing/2014/main" id="{86711240-F9FC-91F7-DB46-A763F5061268}"/>
                </a:ext>
              </a:extLst>
            </p:cNvPr>
            <p:cNvGrpSpPr/>
            <p:nvPr/>
          </p:nvGrpSpPr>
          <p:grpSpPr>
            <a:xfrm>
              <a:off x="7072384" y="3472390"/>
              <a:ext cx="4684841" cy="2420043"/>
              <a:chOff x="2480000" y="1882690"/>
              <a:chExt cx="6654749" cy="3437638"/>
            </a:xfrm>
          </p:grpSpPr>
          <p:pic>
            <p:nvPicPr>
              <p:cNvPr id="141" name="Picture 140" descr="A screenshot of a computer&#10;&#10;Description automatically generated with medium confidence">
                <a:extLst>
                  <a:ext uri="{FF2B5EF4-FFF2-40B4-BE49-F238E27FC236}">
                    <a16:creationId xmlns:a16="http://schemas.microsoft.com/office/drawing/2014/main" id="{94F51CC6-6811-AD67-32C5-B5DF9707667B}"/>
                  </a:ext>
                </a:extLst>
              </p:cNvPr>
              <p:cNvPicPr>
                <a:picLocks noChangeAspect="1"/>
              </p:cNvPicPr>
              <p:nvPr/>
            </p:nvPicPr>
            <p:blipFill>
              <a:blip r:embed="rId20"/>
              <a:stretch>
                <a:fillRect/>
              </a:stretch>
            </p:blipFill>
            <p:spPr>
              <a:xfrm>
                <a:off x="2480000" y="1920372"/>
                <a:ext cx="6654749" cy="3270978"/>
              </a:xfrm>
              <a:prstGeom prst="rect">
                <a:avLst/>
              </a:prstGeom>
            </p:spPr>
          </p:pic>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3306541" y="4851270"/>
                <a:ext cx="1011244" cy="469058"/>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5140202" y="4851270"/>
                <a:ext cx="1011244" cy="469058"/>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6973862" y="4851270"/>
                <a:ext cx="1011244" cy="469058"/>
              </a:xfrm>
              <a:prstGeom prst="rect">
                <a:avLst/>
              </a:prstGeom>
              <a:blipFill rotWithShape="1">
                <a:blip r:embed="rId2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50" name="Google Shape;304;g22b542f3695_0_59">
                <a:extLst>
                  <a:ext uri="{FF2B5EF4-FFF2-40B4-BE49-F238E27FC236}">
                    <a16:creationId xmlns:a16="http://schemas.microsoft.com/office/drawing/2014/main" id="{1BAD5FC4-32AA-887D-D9DA-B83BE0CA96DF}"/>
                  </a:ext>
                </a:extLst>
              </p:cNvPr>
              <p:cNvPicPr preferRelativeResize="0"/>
              <p:nvPr/>
            </p:nvPicPr>
            <p:blipFill rotWithShape="1">
              <a:blip r:embed="rId24">
                <a:alphaModFix/>
              </a:blip>
              <a:srcRect/>
              <a:stretch/>
            </p:blipFill>
            <p:spPr>
              <a:xfrm>
                <a:off x="4695850" y="1889415"/>
                <a:ext cx="1821475" cy="3098825"/>
              </a:xfrm>
              <a:prstGeom prst="rect">
                <a:avLst/>
              </a:prstGeom>
              <a:noFill/>
              <a:ln>
                <a:noFill/>
              </a:ln>
            </p:spPr>
          </p:pic>
          <p:pic>
            <p:nvPicPr>
              <p:cNvPr id="151" name="Google Shape;305;g22b542f3695_0_59">
                <a:extLst>
                  <a:ext uri="{FF2B5EF4-FFF2-40B4-BE49-F238E27FC236}">
                    <a16:creationId xmlns:a16="http://schemas.microsoft.com/office/drawing/2014/main" id="{F41F5180-7848-A9E3-EFE3-423CA4558D67}"/>
                  </a:ext>
                </a:extLst>
              </p:cNvPr>
              <p:cNvPicPr preferRelativeResize="0"/>
              <p:nvPr/>
            </p:nvPicPr>
            <p:blipFill rotWithShape="1">
              <a:blip r:embed="rId25">
                <a:alphaModFix/>
              </a:blip>
              <a:srcRect/>
              <a:stretch/>
            </p:blipFill>
            <p:spPr>
              <a:xfrm>
                <a:off x="6489450" y="1882690"/>
                <a:ext cx="1821483" cy="3098775"/>
              </a:xfrm>
              <a:prstGeom prst="rect">
                <a:avLst/>
              </a:prstGeom>
              <a:noFill/>
              <a:ln>
                <a:noFill/>
              </a:ln>
            </p:spPr>
          </p:pic>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526683-9AD4-EF36-020B-3552B187E90A}"/>
                    </a:ext>
                  </a:extLst>
                </p:cNvPr>
                <p:cNvSpPr txBox="1"/>
                <p:nvPr/>
              </p:nvSpPr>
              <p:spPr>
                <a:xfrm>
                  <a:off x="7181063" y="49510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31" name="TextBox 30">
                  <a:extLst>
                    <a:ext uri="{FF2B5EF4-FFF2-40B4-BE49-F238E27FC236}">
                      <a16:creationId xmlns:a16="http://schemas.microsoft.com/office/drawing/2014/main" id="{0E526683-9AD4-EF36-020B-3552B187E90A}"/>
                    </a:ext>
                  </a:extLst>
                </p:cNvPr>
                <p:cNvSpPr txBox="1">
                  <a:spLocks noRot="1" noChangeAspect="1" noMove="1" noResize="1" noEditPoints="1" noAdjustHandles="1" noChangeArrowheads="1" noChangeShapeType="1" noTextEdit="1"/>
                </p:cNvSpPr>
                <p:nvPr/>
              </p:nvSpPr>
              <p:spPr>
                <a:xfrm>
                  <a:off x="7181063" y="4951095"/>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7CFD111-C03A-72E7-DCF9-C6325FAB60AD}"/>
                    </a:ext>
                  </a:extLst>
                </p:cNvPr>
                <p:cNvSpPr txBox="1"/>
                <p:nvPr/>
              </p:nvSpPr>
              <p:spPr>
                <a:xfrm>
                  <a:off x="7181063" y="4580817"/>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32" name="TextBox 31">
                  <a:extLst>
                    <a:ext uri="{FF2B5EF4-FFF2-40B4-BE49-F238E27FC236}">
                      <a16:creationId xmlns:a16="http://schemas.microsoft.com/office/drawing/2014/main" id="{97CFD111-C03A-72E7-DCF9-C6325FAB60AD}"/>
                    </a:ext>
                  </a:extLst>
                </p:cNvPr>
                <p:cNvSpPr txBox="1">
                  <a:spLocks noRot="1" noChangeAspect="1" noMove="1" noResize="1" noEditPoints="1" noAdjustHandles="1" noChangeArrowheads="1" noChangeShapeType="1" noTextEdit="1"/>
                </p:cNvSpPr>
                <p:nvPr/>
              </p:nvSpPr>
              <p:spPr>
                <a:xfrm>
                  <a:off x="7181063" y="4580817"/>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20F490-046C-FF10-800D-F693DC1B5862}"/>
                    </a:ext>
                  </a:extLst>
                </p:cNvPr>
                <p:cNvSpPr txBox="1"/>
                <p:nvPr/>
              </p:nvSpPr>
              <p:spPr>
                <a:xfrm>
                  <a:off x="7181063" y="417869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36" name="TextBox 35">
                  <a:extLst>
                    <a:ext uri="{FF2B5EF4-FFF2-40B4-BE49-F238E27FC236}">
                      <a16:creationId xmlns:a16="http://schemas.microsoft.com/office/drawing/2014/main" id="{D820F490-046C-FF10-800D-F693DC1B5862}"/>
                    </a:ext>
                  </a:extLst>
                </p:cNvPr>
                <p:cNvSpPr txBox="1">
                  <a:spLocks noRot="1" noChangeAspect="1" noMove="1" noResize="1" noEditPoints="1" noAdjustHandles="1" noChangeArrowheads="1" noChangeShapeType="1" noTextEdit="1"/>
                </p:cNvSpPr>
                <p:nvPr/>
              </p:nvSpPr>
              <p:spPr>
                <a:xfrm>
                  <a:off x="7181063" y="4178690"/>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9906425-29DA-7ECD-A29D-BB10431E8A9C}"/>
                    </a:ext>
                  </a:extLst>
                </p:cNvPr>
                <p:cNvSpPr txBox="1"/>
                <p:nvPr/>
              </p:nvSpPr>
              <p:spPr>
                <a:xfrm>
                  <a:off x="8474220" y="495030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42" name="TextBox 41">
                  <a:extLst>
                    <a:ext uri="{FF2B5EF4-FFF2-40B4-BE49-F238E27FC236}">
                      <a16:creationId xmlns:a16="http://schemas.microsoft.com/office/drawing/2014/main" id="{19906425-29DA-7ECD-A29D-BB10431E8A9C}"/>
                    </a:ext>
                  </a:extLst>
                </p:cNvPr>
                <p:cNvSpPr txBox="1">
                  <a:spLocks noRot="1" noChangeAspect="1" noMove="1" noResize="1" noEditPoints="1" noAdjustHandles="1" noChangeArrowheads="1" noChangeShapeType="1" noTextEdit="1"/>
                </p:cNvSpPr>
                <p:nvPr/>
              </p:nvSpPr>
              <p:spPr>
                <a:xfrm>
                  <a:off x="8474220" y="4950300"/>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AA662A8-24EA-4365-8633-20BCA491846B}"/>
                    </a:ext>
                  </a:extLst>
                </p:cNvPr>
                <p:cNvSpPr txBox="1"/>
                <p:nvPr/>
              </p:nvSpPr>
              <p:spPr>
                <a:xfrm>
                  <a:off x="8474220" y="4580021"/>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46" name="TextBox 45">
                  <a:extLst>
                    <a:ext uri="{FF2B5EF4-FFF2-40B4-BE49-F238E27FC236}">
                      <a16:creationId xmlns:a16="http://schemas.microsoft.com/office/drawing/2014/main" id="{CAA662A8-24EA-4365-8633-20BCA491846B}"/>
                    </a:ext>
                  </a:extLst>
                </p:cNvPr>
                <p:cNvSpPr txBox="1">
                  <a:spLocks noRot="1" noChangeAspect="1" noMove="1" noResize="1" noEditPoints="1" noAdjustHandles="1" noChangeArrowheads="1" noChangeShapeType="1" noTextEdit="1"/>
                </p:cNvSpPr>
                <p:nvPr/>
              </p:nvSpPr>
              <p:spPr>
                <a:xfrm>
                  <a:off x="8474220" y="4580021"/>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A7FEDE8-830B-8496-DEC7-FD9673CAB185}"/>
                    </a:ext>
                  </a:extLst>
                </p:cNvPr>
                <p:cNvSpPr txBox="1"/>
                <p:nvPr/>
              </p:nvSpPr>
              <p:spPr>
                <a:xfrm>
                  <a:off x="8474220" y="41778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47" name="TextBox 46">
                  <a:extLst>
                    <a:ext uri="{FF2B5EF4-FFF2-40B4-BE49-F238E27FC236}">
                      <a16:creationId xmlns:a16="http://schemas.microsoft.com/office/drawing/2014/main" id="{EA7FEDE8-830B-8496-DEC7-FD9673CAB185}"/>
                    </a:ext>
                  </a:extLst>
                </p:cNvPr>
                <p:cNvSpPr txBox="1">
                  <a:spLocks noRot="1" noChangeAspect="1" noMove="1" noResize="1" noEditPoints="1" noAdjustHandles="1" noChangeArrowheads="1" noChangeShapeType="1" noTextEdit="1"/>
                </p:cNvSpPr>
                <p:nvPr/>
              </p:nvSpPr>
              <p:spPr>
                <a:xfrm>
                  <a:off x="8474220" y="4177895"/>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FD35647-A7A2-3CFE-A50F-1BB3CD910F95}"/>
                    </a:ext>
                  </a:extLst>
                </p:cNvPr>
                <p:cNvSpPr txBox="1"/>
                <p:nvPr/>
              </p:nvSpPr>
              <p:spPr>
                <a:xfrm>
                  <a:off x="9740719" y="4934429"/>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48" name="TextBox 47">
                  <a:extLst>
                    <a:ext uri="{FF2B5EF4-FFF2-40B4-BE49-F238E27FC236}">
                      <a16:creationId xmlns:a16="http://schemas.microsoft.com/office/drawing/2014/main" id="{6FD35647-A7A2-3CFE-A50F-1BB3CD910F95}"/>
                    </a:ext>
                  </a:extLst>
                </p:cNvPr>
                <p:cNvSpPr txBox="1">
                  <a:spLocks noRot="1" noChangeAspect="1" noMove="1" noResize="1" noEditPoints="1" noAdjustHandles="1" noChangeArrowheads="1" noChangeShapeType="1" noTextEdit="1"/>
                </p:cNvSpPr>
                <p:nvPr/>
              </p:nvSpPr>
              <p:spPr>
                <a:xfrm>
                  <a:off x="9740719" y="4934429"/>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8633CCA-BD09-A0DC-2E28-6909F881476D}"/>
                    </a:ext>
                  </a:extLst>
                </p:cNvPr>
                <p:cNvSpPr txBox="1"/>
                <p:nvPr/>
              </p:nvSpPr>
              <p:spPr>
                <a:xfrm>
                  <a:off x="9740719" y="456415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49" name="TextBox 48">
                  <a:extLst>
                    <a:ext uri="{FF2B5EF4-FFF2-40B4-BE49-F238E27FC236}">
                      <a16:creationId xmlns:a16="http://schemas.microsoft.com/office/drawing/2014/main" id="{98633CCA-BD09-A0DC-2E28-6909F881476D}"/>
                    </a:ext>
                  </a:extLst>
                </p:cNvPr>
                <p:cNvSpPr txBox="1">
                  <a:spLocks noRot="1" noChangeAspect="1" noMove="1" noResize="1" noEditPoints="1" noAdjustHandles="1" noChangeArrowheads="1" noChangeShapeType="1" noTextEdit="1"/>
                </p:cNvSpPr>
                <p:nvPr/>
              </p:nvSpPr>
              <p:spPr>
                <a:xfrm>
                  <a:off x="9740719" y="4564150"/>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A597F7E-EA5C-6A9A-8B40-A2CA4FE995F1}"/>
                    </a:ext>
                  </a:extLst>
                </p:cNvPr>
                <p:cNvSpPr txBox="1"/>
                <p:nvPr/>
              </p:nvSpPr>
              <p:spPr>
                <a:xfrm>
                  <a:off x="9740719" y="4162024"/>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50" name="TextBox 49">
                  <a:extLst>
                    <a:ext uri="{FF2B5EF4-FFF2-40B4-BE49-F238E27FC236}">
                      <a16:creationId xmlns:a16="http://schemas.microsoft.com/office/drawing/2014/main" id="{2A597F7E-EA5C-6A9A-8B40-A2CA4FE995F1}"/>
                    </a:ext>
                  </a:extLst>
                </p:cNvPr>
                <p:cNvSpPr txBox="1">
                  <a:spLocks noRot="1" noChangeAspect="1" noMove="1" noResize="1" noEditPoints="1" noAdjustHandles="1" noChangeArrowheads="1" noChangeShapeType="1" noTextEdit="1"/>
                </p:cNvSpPr>
                <p:nvPr/>
              </p:nvSpPr>
              <p:spPr>
                <a:xfrm>
                  <a:off x="9740719" y="4162024"/>
                  <a:ext cx="355354" cy="169277"/>
                </a:xfrm>
                <a:prstGeom prst="rect">
                  <a:avLst/>
                </a:prstGeom>
                <a:blipFill>
                  <a:blip r:embed="rId29"/>
                  <a:stretch>
                    <a:fillRect l="-8621" r="-3448" b="-21429"/>
                  </a:stretch>
                </a:blipFill>
              </p:spPr>
              <p:txBody>
                <a:bodyPr/>
                <a:lstStyle/>
                <a:p>
                  <a:r>
                    <a:rPr lang="en-US">
                      <a:noFill/>
                    </a:rPr>
                    <a:t> </a:t>
                  </a:r>
                </a:p>
              </p:txBody>
            </p:sp>
          </mc:Fallback>
        </mc:AlternateContent>
      </p:grpSp>
      <p:sp>
        <p:nvSpPr>
          <p:cNvPr id="54" name="Text Placeholder 2">
            <a:extLst>
              <a:ext uri="{FF2B5EF4-FFF2-40B4-BE49-F238E27FC236}">
                <a16:creationId xmlns:a16="http://schemas.microsoft.com/office/drawing/2014/main" id="{289BB4C5-1412-4D93-01E0-0F9B968F650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b="1" dirty="0">
                <a:solidFill>
                  <a:schemeClr val="tx2"/>
                </a:solidFill>
                <a:latin typeface="Calibri"/>
                <a:cs typeface="Calibri"/>
              </a:rPr>
              <a:t>Introduction</a:t>
            </a:r>
            <a:r>
              <a:rPr lang="en-US" sz="1400" dirty="0">
                <a:solidFill>
                  <a:schemeClr val="accent5"/>
                </a:solidFill>
                <a:latin typeface="Calibri"/>
                <a:cs typeface="Calibri"/>
              </a:rPr>
              <a:t> | Related Work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0278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3">
                                            <p:txEl>
                                              <p:pRg st="2" end="2"/>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6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uiExpand="1" build="p"/>
      <p:bldP spid="163" grpId="1" uiExpand="1" build="p"/>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Continual Learning (CL) (Continued)</a:t>
            </a:r>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32010" y="1990665"/>
            <a:ext cx="3148933" cy="1317338"/>
            <a:chOff x="8132010" y="2126794"/>
            <a:chExt cx="3148933"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207126" y="3167133"/>
              <a:ext cx="920445"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Learn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63210"/>
            <a:ext cx="3331039" cy="1007704"/>
            <a:chOff x="7280122" y="5848868"/>
            <a:chExt cx="3576832" cy="1082061"/>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23705" y="6205285"/>
              <a:ext cx="1061279"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637260"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Domain Incremental Learning [2]</a:t>
            </a:r>
          </a:p>
        </p:txBody>
      </p:sp>
      <p:grpSp>
        <p:nvGrpSpPr>
          <p:cNvPr id="169" name="Group 168">
            <a:extLst>
              <a:ext uri="{FF2B5EF4-FFF2-40B4-BE49-F238E27FC236}">
                <a16:creationId xmlns:a16="http://schemas.microsoft.com/office/drawing/2014/main" id="{F0314F4B-399E-958B-383B-977C7E67C8F3}"/>
              </a:ext>
            </a:extLst>
          </p:cNvPr>
          <p:cNvGrpSpPr/>
          <p:nvPr/>
        </p:nvGrpSpPr>
        <p:grpSpPr>
          <a:xfrm>
            <a:off x="7144889" y="3546218"/>
            <a:ext cx="4844655" cy="2459043"/>
            <a:chOff x="7144889" y="3546218"/>
            <a:chExt cx="4844655" cy="2459043"/>
          </a:xfrm>
        </p:grpSpPr>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7654256" y="5675052"/>
              <a:ext cx="711900" cy="330209"/>
            </a:xfrm>
            <a:prstGeom prst="rect">
              <a:avLst/>
            </a:prstGeom>
            <a:blipFill rotWithShape="1">
              <a:blip r:embed="rId2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8945125" y="5675052"/>
              <a:ext cx="711900" cy="330209"/>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10235994" y="5675052"/>
              <a:ext cx="711900" cy="330209"/>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68" name="Group 167">
              <a:extLst>
                <a:ext uri="{FF2B5EF4-FFF2-40B4-BE49-F238E27FC236}">
                  <a16:creationId xmlns:a16="http://schemas.microsoft.com/office/drawing/2014/main" id="{0DC984BB-448F-171C-EC09-DD4AC6F45E21}"/>
                </a:ext>
              </a:extLst>
            </p:cNvPr>
            <p:cNvGrpSpPr/>
            <p:nvPr/>
          </p:nvGrpSpPr>
          <p:grpSpPr>
            <a:xfrm>
              <a:off x="7144889" y="3546218"/>
              <a:ext cx="4844655" cy="2357414"/>
              <a:chOff x="7144889" y="3444679"/>
              <a:chExt cx="4844655" cy="2357414"/>
            </a:xfrm>
          </p:grpSpPr>
          <p:pic>
            <p:nvPicPr>
              <p:cNvPr id="133" name="Google Shape;319;g22b542f3695_0_103">
                <a:extLst>
                  <a:ext uri="{FF2B5EF4-FFF2-40B4-BE49-F238E27FC236}">
                    <a16:creationId xmlns:a16="http://schemas.microsoft.com/office/drawing/2014/main" id="{AA496042-2CF4-26E1-A796-06D881CC1510}"/>
                  </a:ext>
                </a:extLst>
              </p:cNvPr>
              <p:cNvPicPr preferRelativeResize="0"/>
              <p:nvPr/>
            </p:nvPicPr>
            <p:blipFill rotWithShape="1">
              <a:blip r:embed="rId23">
                <a:alphaModFix/>
              </a:blip>
              <a:srcRect/>
              <a:stretch/>
            </p:blipFill>
            <p:spPr>
              <a:xfrm>
                <a:off x="7144889" y="3444679"/>
                <a:ext cx="4844655" cy="2357414"/>
              </a:xfrm>
              <a:prstGeom prst="rect">
                <a:avLst/>
              </a:prstGeom>
              <a:noFill/>
              <a:ln>
                <a:noFill/>
              </a:ln>
            </p:spPr>
          </p:pic>
          <p:pic>
            <p:nvPicPr>
              <p:cNvPr id="134" name="Google Shape;320;g22b542f3695_0_103">
                <a:extLst>
                  <a:ext uri="{FF2B5EF4-FFF2-40B4-BE49-F238E27FC236}">
                    <a16:creationId xmlns:a16="http://schemas.microsoft.com/office/drawing/2014/main" id="{C40C8095-D2FA-843D-6E1C-AB346367CC16}"/>
                  </a:ext>
                </a:extLst>
              </p:cNvPr>
              <p:cNvPicPr preferRelativeResize="0"/>
              <p:nvPr/>
            </p:nvPicPr>
            <p:blipFill rotWithShape="1">
              <a:blip r:embed="rId24">
                <a:alphaModFix/>
              </a:blip>
              <a:srcRect/>
              <a:stretch/>
            </p:blipFill>
            <p:spPr>
              <a:xfrm>
                <a:off x="8671166" y="3499064"/>
                <a:ext cx="1260453" cy="2144352"/>
              </a:xfrm>
              <a:prstGeom prst="rect">
                <a:avLst/>
              </a:prstGeom>
              <a:noFill/>
              <a:ln>
                <a:noFill/>
              </a:ln>
            </p:spPr>
          </p:pic>
          <p:pic>
            <p:nvPicPr>
              <p:cNvPr id="135" name="Google Shape;321;g22b542f3695_0_103">
                <a:extLst>
                  <a:ext uri="{FF2B5EF4-FFF2-40B4-BE49-F238E27FC236}">
                    <a16:creationId xmlns:a16="http://schemas.microsoft.com/office/drawing/2014/main" id="{660C4463-12AD-21FA-0E39-FE6F205B7530}"/>
                  </a:ext>
                </a:extLst>
              </p:cNvPr>
              <p:cNvPicPr preferRelativeResize="0"/>
              <p:nvPr/>
            </p:nvPicPr>
            <p:blipFill rotWithShape="1">
              <a:blip r:embed="rId25">
                <a:alphaModFix/>
              </a:blip>
              <a:srcRect/>
              <a:stretch/>
            </p:blipFill>
            <p:spPr>
              <a:xfrm>
                <a:off x="9951906" y="3477044"/>
                <a:ext cx="1260453" cy="2144324"/>
              </a:xfrm>
              <a:prstGeom prst="rect">
                <a:avLst/>
              </a:prstGeom>
              <a:noFill/>
              <a:ln>
                <a:noFill/>
              </a:ln>
            </p:spPr>
          </p:pic>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ADD64BBC-7CD1-6350-FDB0-6C21C9E0FA39}"/>
                      </a:ext>
                    </a:extLst>
                  </p:cNvPr>
                  <p:cNvSpPr txBox="1"/>
                  <p:nvPr/>
                </p:nvSpPr>
                <p:spPr>
                  <a:xfrm>
                    <a:off x="7223793" y="49510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6" name="TextBox 135">
                    <a:extLst>
                      <a:ext uri="{FF2B5EF4-FFF2-40B4-BE49-F238E27FC236}">
                        <a16:creationId xmlns:a16="http://schemas.microsoft.com/office/drawing/2014/main" id="{ADD64BBC-7CD1-6350-FDB0-6C21C9E0FA39}"/>
                      </a:ext>
                    </a:extLst>
                  </p:cNvPr>
                  <p:cNvSpPr txBox="1">
                    <a:spLocks noRot="1" noChangeAspect="1" noMove="1" noResize="1" noEditPoints="1" noAdjustHandles="1" noChangeArrowheads="1" noChangeShapeType="1" noTextEdit="1"/>
                  </p:cNvSpPr>
                  <p:nvPr/>
                </p:nvSpPr>
                <p:spPr>
                  <a:xfrm>
                    <a:off x="7223793" y="4951095"/>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268424E-662F-8D82-2BB1-A2EE80AD35E4}"/>
                      </a:ext>
                    </a:extLst>
                  </p:cNvPr>
                  <p:cNvSpPr txBox="1"/>
                  <p:nvPr/>
                </p:nvSpPr>
                <p:spPr>
                  <a:xfrm>
                    <a:off x="7223793" y="4580817"/>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7" name="TextBox 136">
                    <a:extLst>
                      <a:ext uri="{FF2B5EF4-FFF2-40B4-BE49-F238E27FC236}">
                        <a16:creationId xmlns:a16="http://schemas.microsoft.com/office/drawing/2014/main" id="{1268424E-662F-8D82-2BB1-A2EE80AD35E4}"/>
                      </a:ext>
                    </a:extLst>
                  </p:cNvPr>
                  <p:cNvSpPr txBox="1">
                    <a:spLocks noRot="1" noChangeAspect="1" noMove="1" noResize="1" noEditPoints="1" noAdjustHandles="1" noChangeArrowheads="1" noChangeShapeType="1" noTextEdit="1"/>
                  </p:cNvSpPr>
                  <p:nvPr/>
                </p:nvSpPr>
                <p:spPr>
                  <a:xfrm>
                    <a:off x="7223793" y="4580817"/>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E553B78F-AB59-E517-F1EC-1D52D4CE011A}"/>
                      </a:ext>
                    </a:extLst>
                  </p:cNvPr>
                  <p:cNvSpPr txBox="1"/>
                  <p:nvPr/>
                </p:nvSpPr>
                <p:spPr>
                  <a:xfrm>
                    <a:off x="7223793" y="417869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8" name="TextBox 137">
                    <a:extLst>
                      <a:ext uri="{FF2B5EF4-FFF2-40B4-BE49-F238E27FC236}">
                        <a16:creationId xmlns:a16="http://schemas.microsoft.com/office/drawing/2014/main" id="{E553B78F-AB59-E517-F1EC-1D52D4CE011A}"/>
                      </a:ext>
                    </a:extLst>
                  </p:cNvPr>
                  <p:cNvSpPr txBox="1">
                    <a:spLocks noRot="1" noChangeAspect="1" noMove="1" noResize="1" noEditPoints="1" noAdjustHandles="1" noChangeArrowheads="1" noChangeShapeType="1" noTextEdit="1"/>
                  </p:cNvSpPr>
                  <p:nvPr/>
                </p:nvSpPr>
                <p:spPr>
                  <a:xfrm>
                    <a:off x="7223793" y="4178690"/>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BE27E7E7-519C-7713-67B9-D6FDA414B84A}"/>
                      </a:ext>
                    </a:extLst>
                  </p:cNvPr>
                  <p:cNvSpPr txBox="1"/>
                  <p:nvPr/>
                </p:nvSpPr>
                <p:spPr>
                  <a:xfrm>
                    <a:off x="8516950" y="495030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5" name="TextBox 144">
                    <a:extLst>
                      <a:ext uri="{FF2B5EF4-FFF2-40B4-BE49-F238E27FC236}">
                        <a16:creationId xmlns:a16="http://schemas.microsoft.com/office/drawing/2014/main" id="{BE27E7E7-519C-7713-67B9-D6FDA414B84A}"/>
                      </a:ext>
                    </a:extLst>
                  </p:cNvPr>
                  <p:cNvSpPr txBox="1">
                    <a:spLocks noRot="1" noChangeAspect="1" noMove="1" noResize="1" noEditPoints="1" noAdjustHandles="1" noChangeArrowheads="1" noChangeShapeType="1" noTextEdit="1"/>
                  </p:cNvSpPr>
                  <p:nvPr/>
                </p:nvSpPr>
                <p:spPr>
                  <a:xfrm>
                    <a:off x="8516950" y="4950300"/>
                    <a:ext cx="355354" cy="169277"/>
                  </a:xfrm>
                  <a:prstGeom prst="rect">
                    <a:avLst/>
                  </a:prstGeom>
                  <a:blipFill>
                    <a:blip r:embed="rId26"/>
                    <a:stretch>
                      <a:fillRect l="-8621" r="-3448"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93098D25-866C-11F5-BFFA-17C5CC711A59}"/>
                      </a:ext>
                    </a:extLst>
                  </p:cNvPr>
                  <p:cNvSpPr txBox="1"/>
                  <p:nvPr/>
                </p:nvSpPr>
                <p:spPr>
                  <a:xfrm>
                    <a:off x="8516950" y="4580021"/>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6" name="TextBox 145">
                    <a:extLst>
                      <a:ext uri="{FF2B5EF4-FFF2-40B4-BE49-F238E27FC236}">
                        <a16:creationId xmlns:a16="http://schemas.microsoft.com/office/drawing/2014/main" id="{93098D25-866C-11F5-BFFA-17C5CC711A59}"/>
                      </a:ext>
                    </a:extLst>
                  </p:cNvPr>
                  <p:cNvSpPr txBox="1">
                    <a:spLocks noRot="1" noChangeAspect="1" noMove="1" noResize="1" noEditPoints="1" noAdjustHandles="1" noChangeArrowheads="1" noChangeShapeType="1" noTextEdit="1"/>
                  </p:cNvSpPr>
                  <p:nvPr/>
                </p:nvSpPr>
                <p:spPr>
                  <a:xfrm>
                    <a:off x="8516950" y="4580021"/>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ED40CAFF-4205-94A9-C8C6-9674B799BC7F}"/>
                      </a:ext>
                    </a:extLst>
                  </p:cNvPr>
                  <p:cNvSpPr txBox="1"/>
                  <p:nvPr/>
                </p:nvSpPr>
                <p:spPr>
                  <a:xfrm>
                    <a:off x="8516950" y="41778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7" name="TextBox 146">
                    <a:extLst>
                      <a:ext uri="{FF2B5EF4-FFF2-40B4-BE49-F238E27FC236}">
                        <a16:creationId xmlns:a16="http://schemas.microsoft.com/office/drawing/2014/main" id="{ED40CAFF-4205-94A9-C8C6-9674B799BC7F}"/>
                      </a:ext>
                    </a:extLst>
                  </p:cNvPr>
                  <p:cNvSpPr txBox="1">
                    <a:spLocks noRot="1" noChangeAspect="1" noMove="1" noResize="1" noEditPoints="1" noAdjustHandles="1" noChangeArrowheads="1" noChangeShapeType="1" noTextEdit="1"/>
                  </p:cNvSpPr>
                  <p:nvPr/>
                </p:nvSpPr>
                <p:spPr>
                  <a:xfrm>
                    <a:off x="8516950" y="4177895"/>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0141D80A-5AE4-2FB4-8933-4FC47EC968CA}"/>
                      </a:ext>
                    </a:extLst>
                  </p:cNvPr>
                  <p:cNvSpPr txBox="1"/>
                  <p:nvPr/>
                </p:nvSpPr>
                <p:spPr>
                  <a:xfrm>
                    <a:off x="9791995" y="4934429"/>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8" name="TextBox 147">
                    <a:extLst>
                      <a:ext uri="{FF2B5EF4-FFF2-40B4-BE49-F238E27FC236}">
                        <a16:creationId xmlns:a16="http://schemas.microsoft.com/office/drawing/2014/main" id="{0141D80A-5AE4-2FB4-8933-4FC47EC968CA}"/>
                      </a:ext>
                    </a:extLst>
                  </p:cNvPr>
                  <p:cNvSpPr txBox="1">
                    <a:spLocks noRot="1" noChangeAspect="1" noMove="1" noResize="1" noEditPoints="1" noAdjustHandles="1" noChangeArrowheads="1" noChangeShapeType="1" noTextEdit="1"/>
                  </p:cNvSpPr>
                  <p:nvPr/>
                </p:nvSpPr>
                <p:spPr>
                  <a:xfrm>
                    <a:off x="9791995" y="4934429"/>
                    <a:ext cx="355354" cy="169277"/>
                  </a:xfrm>
                  <a:prstGeom prst="rect">
                    <a:avLst/>
                  </a:prstGeom>
                  <a:blipFill>
                    <a:blip r:embed="rId26"/>
                    <a:stretch>
                      <a:fillRect l="-8475" r="-169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D612946F-94F2-81C8-0C0A-AD5C343DA6F5}"/>
                      </a:ext>
                    </a:extLst>
                  </p:cNvPr>
                  <p:cNvSpPr txBox="1"/>
                  <p:nvPr/>
                </p:nvSpPr>
                <p:spPr>
                  <a:xfrm>
                    <a:off x="9791995" y="456415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9" name="TextBox 148">
                    <a:extLst>
                      <a:ext uri="{FF2B5EF4-FFF2-40B4-BE49-F238E27FC236}">
                        <a16:creationId xmlns:a16="http://schemas.microsoft.com/office/drawing/2014/main" id="{D612946F-94F2-81C8-0C0A-AD5C343DA6F5}"/>
                      </a:ext>
                    </a:extLst>
                  </p:cNvPr>
                  <p:cNvSpPr txBox="1">
                    <a:spLocks noRot="1" noChangeAspect="1" noMove="1" noResize="1" noEditPoints="1" noAdjustHandles="1" noChangeArrowheads="1" noChangeShapeType="1" noTextEdit="1"/>
                  </p:cNvSpPr>
                  <p:nvPr/>
                </p:nvSpPr>
                <p:spPr>
                  <a:xfrm>
                    <a:off x="9791995" y="4564150"/>
                    <a:ext cx="355354" cy="169277"/>
                  </a:xfrm>
                  <a:prstGeom prst="rect">
                    <a:avLst/>
                  </a:prstGeom>
                  <a:blipFill>
                    <a:blip r:embed="rId27"/>
                    <a:stretch>
                      <a:fillRect l="-8475" r="-169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7F39AB32-27B8-9B2A-3491-0A364563E99D}"/>
                      </a:ext>
                    </a:extLst>
                  </p:cNvPr>
                  <p:cNvSpPr txBox="1"/>
                  <p:nvPr/>
                </p:nvSpPr>
                <p:spPr>
                  <a:xfrm>
                    <a:off x="9791995" y="4162024"/>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67" name="TextBox 166">
                    <a:extLst>
                      <a:ext uri="{FF2B5EF4-FFF2-40B4-BE49-F238E27FC236}">
                        <a16:creationId xmlns:a16="http://schemas.microsoft.com/office/drawing/2014/main" id="{7F39AB32-27B8-9B2A-3491-0A364563E99D}"/>
                      </a:ext>
                    </a:extLst>
                  </p:cNvPr>
                  <p:cNvSpPr txBox="1">
                    <a:spLocks noRot="1" noChangeAspect="1" noMove="1" noResize="1" noEditPoints="1" noAdjustHandles="1" noChangeArrowheads="1" noChangeShapeType="1" noTextEdit="1"/>
                  </p:cNvSpPr>
                  <p:nvPr/>
                </p:nvSpPr>
                <p:spPr>
                  <a:xfrm>
                    <a:off x="9791995" y="4162024"/>
                    <a:ext cx="355354" cy="169277"/>
                  </a:xfrm>
                  <a:prstGeom prst="rect">
                    <a:avLst/>
                  </a:prstGeom>
                  <a:blipFill>
                    <a:blip r:embed="rId28"/>
                    <a:stretch>
                      <a:fillRect l="-8475" r="-1695" b="-21429"/>
                    </a:stretch>
                  </a:blipFill>
                </p:spPr>
                <p:txBody>
                  <a:bodyPr/>
                  <a:lstStyle/>
                  <a:p>
                    <a:r>
                      <a:rPr lang="en-US">
                        <a:noFill/>
                      </a:rPr>
                      <a:t> </a:t>
                    </a:r>
                  </a:p>
                </p:txBody>
              </p:sp>
            </mc:Fallback>
          </mc:AlternateContent>
        </p:grpSp>
      </p:grpSp>
      <p:sp>
        <p:nvSpPr>
          <p:cNvPr id="36" name="Text Placeholder 2">
            <a:extLst>
              <a:ext uri="{FF2B5EF4-FFF2-40B4-BE49-F238E27FC236}">
                <a16:creationId xmlns:a16="http://schemas.microsoft.com/office/drawing/2014/main" id="{1658C3BF-4650-4EA9-EE81-7B2769954BF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b="1" dirty="0">
                <a:solidFill>
                  <a:schemeClr val="tx2"/>
                </a:solidFill>
                <a:latin typeface="Calibri"/>
                <a:cs typeface="Calibri"/>
              </a:rPr>
              <a:t>Introduction</a:t>
            </a:r>
            <a:r>
              <a:rPr lang="en-US" sz="1400" dirty="0">
                <a:solidFill>
                  <a:schemeClr val="accent5"/>
                </a:solidFill>
                <a:latin typeface="Calibri"/>
                <a:cs typeface="Calibri"/>
              </a:rPr>
              <a:t> | Related Work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18178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Continual Learning (CL) (Continued)</a:t>
            </a:r>
            <a:endParaRPr lang="en-US" dirty="0">
              <a:solidFill>
                <a:srgbClr val="5F2A0F"/>
              </a:solidFill>
            </a:endParaRPr>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32010" y="1990665"/>
            <a:ext cx="3148933" cy="1317338"/>
            <a:chOff x="8132010" y="2126794"/>
            <a:chExt cx="3148933"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207126" y="3167133"/>
              <a:ext cx="920445"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Learn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57868"/>
            <a:ext cx="3331039" cy="958142"/>
            <a:chOff x="7280122" y="5902087"/>
            <a:chExt cx="3576832" cy="1028842"/>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50314" y="6231895"/>
              <a:ext cx="1008061"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424062"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Class Incremental Learning [2]</a:t>
            </a:r>
          </a:p>
        </p:txBody>
      </p:sp>
      <p:grpSp>
        <p:nvGrpSpPr>
          <p:cNvPr id="185" name="Group 184">
            <a:extLst>
              <a:ext uri="{FF2B5EF4-FFF2-40B4-BE49-F238E27FC236}">
                <a16:creationId xmlns:a16="http://schemas.microsoft.com/office/drawing/2014/main" id="{B56AF43E-829F-0D16-B5AB-DC8478679AE8}"/>
              </a:ext>
            </a:extLst>
          </p:cNvPr>
          <p:cNvGrpSpPr/>
          <p:nvPr/>
        </p:nvGrpSpPr>
        <p:grpSpPr>
          <a:xfrm>
            <a:off x="7144889" y="3558090"/>
            <a:ext cx="4812213" cy="2447171"/>
            <a:chOff x="7144889" y="3558090"/>
            <a:chExt cx="4812213" cy="2447171"/>
          </a:xfrm>
        </p:grpSpPr>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7654256" y="5675052"/>
              <a:ext cx="711900" cy="330209"/>
            </a:xfrm>
            <a:prstGeom prst="rect">
              <a:avLst/>
            </a:prstGeom>
            <a:blipFill rotWithShape="1">
              <a:blip r:embed="rId2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8945125" y="5675052"/>
              <a:ext cx="711900" cy="330209"/>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10235994" y="5675052"/>
              <a:ext cx="711900" cy="330209"/>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72" name="Group 171">
              <a:extLst>
                <a:ext uri="{FF2B5EF4-FFF2-40B4-BE49-F238E27FC236}">
                  <a16:creationId xmlns:a16="http://schemas.microsoft.com/office/drawing/2014/main" id="{0CF9E44A-CC17-B57C-DE58-F5763ED97598}"/>
                </a:ext>
              </a:extLst>
            </p:cNvPr>
            <p:cNvGrpSpPr/>
            <p:nvPr/>
          </p:nvGrpSpPr>
          <p:grpSpPr>
            <a:xfrm>
              <a:off x="7144889" y="3558090"/>
              <a:ext cx="4812213" cy="2299781"/>
              <a:chOff x="2383771" y="1865757"/>
              <a:chExt cx="7069866" cy="3378725"/>
            </a:xfrm>
          </p:grpSpPr>
          <p:pic>
            <p:nvPicPr>
              <p:cNvPr id="173" name="Google Shape;335;g22b542f3695_0_122">
                <a:extLst>
                  <a:ext uri="{FF2B5EF4-FFF2-40B4-BE49-F238E27FC236}">
                    <a16:creationId xmlns:a16="http://schemas.microsoft.com/office/drawing/2014/main" id="{3DCF66ED-A905-F8B6-8260-BE9AFC240018}"/>
                  </a:ext>
                </a:extLst>
              </p:cNvPr>
              <p:cNvPicPr preferRelativeResize="0"/>
              <p:nvPr/>
            </p:nvPicPr>
            <p:blipFill rotWithShape="1">
              <a:blip r:embed="rId23">
                <a:alphaModFix/>
              </a:blip>
              <a:srcRect/>
              <a:stretch/>
            </p:blipFill>
            <p:spPr>
              <a:xfrm>
                <a:off x="2383771" y="1865757"/>
                <a:ext cx="7069866" cy="3378725"/>
              </a:xfrm>
              <a:prstGeom prst="rect">
                <a:avLst/>
              </a:prstGeom>
              <a:noFill/>
              <a:ln>
                <a:noFill/>
              </a:ln>
            </p:spPr>
          </p:pic>
          <p:pic>
            <p:nvPicPr>
              <p:cNvPr id="174" name="Google Shape;336;g22b542f3695_0_122">
                <a:extLst>
                  <a:ext uri="{FF2B5EF4-FFF2-40B4-BE49-F238E27FC236}">
                    <a16:creationId xmlns:a16="http://schemas.microsoft.com/office/drawing/2014/main" id="{02C90036-38C4-D9AB-C44C-5F68B969733A}"/>
                  </a:ext>
                </a:extLst>
              </p:cNvPr>
              <p:cNvPicPr preferRelativeResize="0"/>
              <p:nvPr/>
            </p:nvPicPr>
            <p:blipFill rotWithShape="1">
              <a:blip r:embed="rId24">
                <a:alphaModFix/>
              </a:blip>
              <a:srcRect/>
              <a:stretch/>
            </p:blipFill>
            <p:spPr>
              <a:xfrm>
                <a:off x="4583375" y="1948905"/>
                <a:ext cx="1802438" cy="3066402"/>
              </a:xfrm>
              <a:prstGeom prst="rect">
                <a:avLst/>
              </a:prstGeom>
              <a:noFill/>
              <a:ln>
                <a:noFill/>
              </a:ln>
            </p:spPr>
          </p:pic>
          <p:pic>
            <p:nvPicPr>
              <p:cNvPr id="175" name="Google Shape;337;g22b542f3695_0_122">
                <a:extLst>
                  <a:ext uri="{FF2B5EF4-FFF2-40B4-BE49-F238E27FC236}">
                    <a16:creationId xmlns:a16="http://schemas.microsoft.com/office/drawing/2014/main" id="{93D305CC-1BB0-FE50-80A9-775835638717}"/>
                  </a:ext>
                </a:extLst>
              </p:cNvPr>
              <p:cNvPicPr preferRelativeResize="0"/>
              <p:nvPr/>
            </p:nvPicPr>
            <p:blipFill rotWithShape="1">
              <a:blip r:embed="rId25">
                <a:alphaModFix/>
              </a:blip>
              <a:srcRect/>
              <a:stretch/>
            </p:blipFill>
            <p:spPr>
              <a:xfrm>
                <a:off x="6405250" y="1933603"/>
                <a:ext cx="1802425" cy="3066404"/>
              </a:xfrm>
              <a:prstGeom prst="rect">
                <a:avLst/>
              </a:prstGeom>
              <a:noFill/>
              <a:ln>
                <a:noFill/>
              </a:ln>
            </p:spPr>
          </p:pic>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A1AD1E54-7664-C36F-B1F7-735D427DD68D}"/>
                      </a:ext>
                    </a:extLst>
                  </p:cNvPr>
                  <p:cNvSpPr txBox="1"/>
                  <p:nvPr/>
                </p:nvSpPr>
                <p:spPr>
                  <a:xfrm>
                    <a:off x="2454040"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6" name="TextBox 175">
                    <a:extLst>
                      <a:ext uri="{FF2B5EF4-FFF2-40B4-BE49-F238E27FC236}">
                        <a16:creationId xmlns:a16="http://schemas.microsoft.com/office/drawing/2014/main" id="{A1AD1E54-7664-C36F-B1F7-735D427DD68D}"/>
                      </a:ext>
                    </a:extLst>
                  </p:cNvPr>
                  <p:cNvSpPr txBox="1">
                    <a:spLocks noRot="1" noChangeAspect="1" noMove="1" noResize="1" noEditPoints="1" noAdjustHandles="1" noChangeArrowheads="1" noChangeShapeType="1" noTextEdit="1"/>
                  </p:cNvSpPr>
                  <p:nvPr/>
                </p:nvSpPr>
                <p:spPr>
                  <a:xfrm>
                    <a:off x="2454040"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6D1724A1-9ADE-ED86-2A7E-FD37A2425E1D}"/>
                      </a:ext>
                    </a:extLst>
                  </p:cNvPr>
                  <p:cNvSpPr txBox="1"/>
                  <p:nvPr/>
                </p:nvSpPr>
                <p:spPr>
                  <a:xfrm>
                    <a:off x="2454040"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7" name="TextBox 176">
                    <a:extLst>
                      <a:ext uri="{FF2B5EF4-FFF2-40B4-BE49-F238E27FC236}">
                        <a16:creationId xmlns:a16="http://schemas.microsoft.com/office/drawing/2014/main" id="{6D1724A1-9ADE-ED86-2A7E-FD37A2425E1D}"/>
                      </a:ext>
                    </a:extLst>
                  </p:cNvPr>
                  <p:cNvSpPr txBox="1">
                    <a:spLocks noRot="1" noChangeAspect="1" noMove="1" noResize="1" noEditPoints="1" noAdjustHandles="1" noChangeArrowheads="1" noChangeShapeType="1" noTextEdit="1"/>
                  </p:cNvSpPr>
                  <p:nvPr/>
                </p:nvSpPr>
                <p:spPr>
                  <a:xfrm>
                    <a:off x="2454040"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F359D271-1C62-5662-C8EF-1FC85AE39EE5}"/>
                      </a:ext>
                    </a:extLst>
                  </p:cNvPr>
                  <p:cNvSpPr txBox="1"/>
                  <p:nvPr/>
                </p:nvSpPr>
                <p:spPr>
                  <a:xfrm>
                    <a:off x="2454040" y="2917761"/>
                    <a:ext cx="646510" cy="282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=1</m:t>
                              </m:r>
                            </m:sup>
                          </m:sSubSup>
                        </m:oMath>
                      </m:oMathPara>
                    </a14:m>
                    <a:endParaRPr lang="en-US" sz="1200"/>
                  </a:p>
                </p:txBody>
              </p:sp>
            </mc:Choice>
            <mc:Fallback xmlns="">
              <p:sp>
                <p:nvSpPr>
                  <p:cNvPr id="178" name="TextBox 177">
                    <a:extLst>
                      <a:ext uri="{FF2B5EF4-FFF2-40B4-BE49-F238E27FC236}">
                        <a16:creationId xmlns:a16="http://schemas.microsoft.com/office/drawing/2014/main" id="{F359D271-1C62-5662-C8EF-1FC85AE39EE5}"/>
                      </a:ext>
                    </a:extLst>
                  </p:cNvPr>
                  <p:cNvSpPr txBox="1">
                    <a:spLocks noRot="1" noChangeAspect="1" noMove="1" noResize="1" noEditPoints="1" noAdjustHandles="1" noChangeArrowheads="1" noChangeShapeType="1" noTextEdit="1"/>
                  </p:cNvSpPr>
                  <p:nvPr/>
                </p:nvSpPr>
                <p:spPr>
                  <a:xfrm>
                    <a:off x="2454040" y="2917761"/>
                    <a:ext cx="646510" cy="282324"/>
                  </a:xfrm>
                  <a:prstGeom prst="rect">
                    <a:avLst/>
                  </a:prstGeom>
                  <a:blipFill>
                    <a:blip r:embed="rId28"/>
                    <a:stretch>
                      <a:fillRect l="-6944" r="-13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832598DD-288F-6F36-0EB4-1F7783340939}"/>
                      </a:ext>
                    </a:extLst>
                  </p:cNvPr>
                  <p:cNvSpPr txBox="1"/>
                  <p:nvPr/>
                </p:nvSpPr>
                <p:spPr>
                  <a:xfrm>
                    <a:off x="4307462"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9" name="TextBox 178">
                    <a:extLst>
                      <a:ext uri="{FF2B5EF4-FFF2-40B4-BE49-F238E27FC236}">
                        <a16:creationId xmlns:a16="http://schemas.microsoft.com/office/drawing/2014/main" id="{832598DD-288F-6F36-0EB4-1F7783340939}"/>
                      </a:ext>
                    </a:extLst>
                  </p:cNvPr>
                  <p:cNvSpPr txBox="1">
                    <a:spLocks noRot="1" noChangeAspect="1" noMove="1" noResize="1" noEditPoints="1" noAdjustHandles="1" noChangeArrowheads="1" noChangeShapeType="1" noTextEdit="1"/>
                  </p:cNvSpPr>
                  <p:nvPr/>
                </p:nvSpPr>
                <p:spPr>
                  <a:xfrm>
                    <a:off x="4307462"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EB655227-6CB5-D78C-E959-84F3BDAE6012}"/>
                      </a:ext>
                    </a:extLst>
                  </p:cNvPr>
                  <p:cNvSpPr txBox="1"/>
                  <p:nvPr/>
                </p:nvSpPr>
                <p:spPr>
                  <a:xfrm>
                    <a:off x="4307462"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0" name="TextBox 179">
                    <a:extLst>
                      <a:ext uri="{FF2B5EF4-FFF2-40B4-BE49-F238E27FC236}">
                        <a16:creationId xmlns:a16="http://schemas.microsoft.com/office/drawing/2014/main" id="{EB655227-6CB5-D78C-E959-84F3BDAE6012}"/>
                      </a:ext>
                    </a:extLst>
                  </p:cNvPr>
                  <p:cNvSpPr txBox="1">
                    <a:spLocks noRot="1" noChangeAspect="1" noMove="1" noResize="1" noEditPoints="1" noAdjustHandles="1" noChangeArrowheads="1" noChangeShapeType="1" noTextEdit="1"/>
                  </p:cNvSpPr>
                  <p:nvPr/>
                </p:nvSpPr>
                <p:spPr>
                  <a:xfrm>
                    <a:off x="4307462"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C50D23CA-DE22-81B6-7E4B-183263117834}"/>
                      </a:ext>
                    </a:extLst>
                  </p:cNvPr>
                  <p:cNvSpPr txBox="1"/>
                  <p:nvPr/>
                </p:nvSpPr>
                <p:spPr>
                  <a:xfrm>
                    <a:off x="4307462" y="2917761"/>
                    <a:ext cx="646510" cy="282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=2</m:t>
                              </m:r>
                            </m:sup>
                          </m:sSubSup>
                        </m:oMath>
                      </m:oMathPara>
                    </a14:m>
                    <a:endParaRPr lang="en-US" sz="1200"/>
                  </a:p>
                </p:txBody>
              </p:sp>
            </mc:Choice>
            <mc:Fallback xmlns="">
              <p:sp>
                <p:nvSpPr>
                  <p:cNvPr id="181" name="TextBox 180">
                    <a:extLst>
                      <a:ext uri="{FF2B5EF4-FFF2-40B4-BE49-F238E27FC236}">
                        <a16:creationId xmlns:a16="http://schemas.microsoft.com/office/drawing/2014/main" id="{C50D23CA-DE22-81B6-7E4B-183263117834}"/>
                      </a:ext>
                    </a:extLst>
                  </p:cNvPr>
                  <p:cNvSpPr txBox="1">
                    <a:spLocks noRot="1" noChangeAspect="1" noMove="1" noResize="1" noEditPoints="1" noAdjustHandles="1" noChangeArrowheads="1" noChangeShapeType="1" noTextEdit="1"/>
                  </p:cNvSpPr>
                  <p:nvPr/>
                </p:nvSpPr>
                <p:spPr>
                  <a:xfrm>
                    <a:off x="4307462" y="2917761"/>
                    <a:ext cx="646510" cy="282324"/>
                  </a:xfrm>
                  <a:prstGeom prst="rect">
                    <a:avLst/>
                  </a:prstGeom>
                  <a:blipFill>
                    <a:blip r:embed="rId29"/>
                    <a:stretch>
                      <a:fillRect l="-6944" r="-13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642A89A-A269-D17A-2E4E-B51022B3C84D}"/>
                      </a:ext>
                    </a:extLst>
                  </p:cNvPr>
                  <p:cNvSpPr txBox="1"/>
                  <p:nvPr/>
                </p:nvSpPr>
                <p:spPr>
                  <a:xfrm>
                    <a:off x="6154834"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2" name="TextBox 181">
                    <a:extLst>
                      <a:ext uri="{FF2B5EF4-FFF2-40B4-BE49-F238E27FC236}">
                        <a16:creationId xmlns:a16="http://schemas.microsoft.com/office/drawing/2014/main" id="{F642A89A-A269-D17A-2E4E-B51022B3C84D}"/>
                      </a:ext>
                    </a:extLst>
                  </p:cNvPr>
                  <p:cNvSpPr txBox="1">
                    <a:spLocks noRot="1" noChangeAspect="1" noMove="1" noResize="1" noEditPoints="1" noAdjustHandles="1" noChangeArrowheads="1" noChangeShapeType="1" noTextEdit="1"/>
                  </p:cNvSpPr>
                  <p:nvPr/>
                </p:nvSpPr>
                <p:spPr>
                  <a:xfrm>
                    <a:off x="6154834"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2C53D310-C375-DF69-C5EB-F5426F671802}"/>
                      </a:ext>
                    </a:extLst>
                  </p:cNvPr>
                  <p:cNvSpPr txBox="1"/>
                  <p:nvPr/>
                </p:nvSpPr>
                <p:spPr>
                  <a:xfrm>
                    <a:off x="6154834"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3" name="TextBox 182">
                    <a:extLst>
                      <a:ext uri="{FF2B5EF4-FFF2-40B4-BE49-F238E27FC236}">
                        <a16:creationId xmlns:a16="http://schemas.microsoft.com/office/drawing/2014/main" id="{2C53D310-C375-DF69-C5EB-F5426F671802}"/>
                      </a:ext>
                    </a:extLst>
                  </p:cNvPr>
                  <p:cNvSpPr txBox="1">
                    <a:spLocks noRot="1" noChangeAspect="1" noMove="1" noResize="1" noEditPoints="1" noAdjustHandles="1" noChangeArrowheads="1" noChangeShapeType="1" noTextEdit="1"/>
                  </p:cNvSpPr>
                  <p:nvPr/>
                </p:nvSpPr>
                <p:spPr>
                  <a:xfrm>
                    <a:off x="6154834"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57A30B2E-4B02-8BCE-1439-95F7A6FE3AEA}"/>
                      </a:ext>
                    </a:extLst>
                  </p:cNvPr>
                  <p:cNvSpPr txBox="1"/>
                  <p:nvPr/>
                </p:nvSpPr>
                <p:spPr>
                  <a:xfrm>
                    <a:off x="6154834" y="2917761"/>
                    <a:ext cx="646510" cy="283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=3</m:t>
                              </m:r>
                            </m:sup>
                          </m:sSubSup>
                        </m:oMath>
                      </m:oMathPara>
                    </a14:m>
                    <a:endParaRPr lang="en-US" sz="1200"/>
                  </a:p>
                </p:txBody>
              </p:sp>
            </mc:Choice>
            <mc:Fallback xmlns="">
              <p:sp>
                <p:nvSpPr>
                  <p:cNvPr id="184" name="TextBox 183">
                    <a:extLst>
                      <a:ext uri="{FF2B5EF4-FFF2-40B4-BE49-F238E27FC236}">
                        <a16:creationId xmlns:a16="http://schemas.microsoft.com/office/drawing/2014/main" id="{57A30B2E-4B02-8BCE-1439-95F7A6FE3AEA}"/>
                      </a:ext>
                    </a:extLst>
                  </p:cNvPr>
                  <p:cNvSpPr txBox="1">
                    <a:spLocks noRot="1" noChangeAspect="1" noMove="1" noResize="1" noEditPoints="1" noAdjustHandles="1" noChangeArrowheads="1" noChangeShapeType="1" noTextEdit="1"/>
                  </p:cNvSpPr>
                  <p:nvPr/>
                </p:nvSpPr>
                <p:spPr>
                  <a:xfrm>
                    <a:off x="6154834" y="2917761"/>
                    <a:ext cx="646510" cy="283643"/>
                  </a:xfrm>
                  <a:prstGeom prst="rect">
                    <a:avLst/>
                  </a:prstGeom>
                  <a:blipFill>
                    <a:blip r:embed="rId30"/>
                    <a:stretch>
                      <a:fillRect l="-6944" r="-1389" b="-18750"/>
                    </a:stretch>
                  </a:blipFill>
                </p:spPr>
                <p:txBody>
                  <a:bodyPr/>
                  <a:lstStyle/>
                  <a:p>
                    <a:r>
                      <a:rPr lang="en-US">
                        <a:noFill/>
                      </a:rPr>
                      <a:t> </a:t>
                    </a:r>
                  </a:p>
                </p:txBody>
              </p:sp>
            </mc:Fallback>
          </mc:AlternateContent>
        </p:grpSp>
      </p:grpSp>
      <p:sp>
        <p:nvSpPr>
          <p:cNvPr id="31" name="Text Placeholder 2">
            <a:extLst>
              <a:ext uri="{FF2B5EF4-FFF2-40B4-BE49-F238E27FC236}">
                <a16:creationId xmlns:a16="http://schemas.microsoft.com/office/drawing/2014/main" id="{F75EBAB8-6BB7-72B2-5E88-0CB31EC8416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b="1" dirty="0">
                <a:solidFill>
                  <a:schemeClr val="tx2"/>
                </a:solidFill>
                <a:latin typeface="Calibri"/>
                <a:cs typeface="Calibri"/>
              </a:rPr>
              <a:t>Introduction</a:t>
            </a:r>
            <a:r>
              <a:rPr lang="en-US" sz="1400" dirty="0">
                <a:solidFill>
                  <a:schemeClr val="accent5"/>
                </a:solidFill>
                <a:latin typeface="Calibri"/>
                <a:cs typeface="Calibri"/>
              </a:rPr>
              <a:t> | Related Work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5185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dirty="0">
                <a:solidFill>
                  <a:srgbClr val="5F2A0F"/>
                </a:solidFill>
                <a:latin typeface="Calibri" panose="020F0502020204030204" pitchFamily="34" charset="0"/>
                <a:cs typeface="Calibri" panose="020F0502020204030204" pitchFamily="34" charset="0"/>
              </a:rPr>
              <a:t>The Challenges Stopping CL</a:t>
            </a: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lstStyle/>
          <a:p>
            <a:r>
              <a:rPr lang="en-US" dirty="0">
                <a:solidFill>
                  <a:srgbClr val="5F2A0F"/>
                </a:solidFill>
                <a:latin typeface="Calibri"/>
                <a:cs typeface="Calibri"/>
              </a:rPr>
              <a:t>Plasticity-stability dilemma [3].</a:t>
            </a:r>
          </a:p>
          <a:p>
            <a:pPr lvl="1"/>
            <a:r>
              <a:rPr lang="en-US" dirty="0">
                <a:solidFill>
                  <a:srgbClr val="C58D01"/>
                </a:solidFill>
                <a:latin typeface="Calibri"/>
                <a:cs typeface="Calibri"/>
              </a:rPr>
              <a:t>The plasticity-stability dilemma is a fundamental challenge in both neuroscience and deep learning design.</a:t>
            </a:r>
            <a:endParaRPr lang="en-US" dirty="0">
              <a:solidFill>
                <a:srgbClr val="5F2A0F"/>
              </a:solidFill>
              <a:latin typeface="Calibri"/>
              <a:cs typeface="Calibri"/>
            </a:endParaRPr>
          </a:p>
          <a:p>
            <a:pPr marL="914400" lvl="1" indent="-381000" algn="l" rtl="0">
              <a:lnSpc>
                <a:spcPct val="100000"/>
              </a:lnSpc>
              <a:spcAft>
                <a:spcPts val="0"/>
              </a:spcAft>
              <a:buSzPts val="2400"/>
              <a:buChar char="•"/>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7" name="Picture 6" descr="A diagram of a task&#10;&#10;Description automatically generated">
            <a:extLst>
              <a:ext uri="{FF2B5EF4-FFF2-40B4-BE49-F238E27FC236}">
                <a16:creationId xmlns:a16="http://schemas.microsoft.com/office/drawing/2014/main" id="{8E768C0F-73DD-DAC2-2019-9927FF8AA1A6}"/>
              </a:ext>
            </a:extLst>
          </p:cNvPr>
          <p:cNvPicPr>
            <a:picLocks noChangeAspect="1"/>
          </p:cNvPicPr>
          <p:nvPr/>
        </p:nvPicPr>
        <p:blipFill>
          <a:blip r:embed="rId3"/>
          <a:stretch>
            <a:fillRect/>
          </a:stretch>
        </p:blipFill>
        <p:spPr>
          <a:xfrm>
            <a:off x="2687471" y="2640917"/>
            <a:ext cx="4731815" cy="4217083"/>
          </a:xfrm>
          <a:prstGeom prst="rect">
            <a:avLst/>
          </a:prstGeom>
        </p:spPr>
      </p:pic>
      <p:sp>
        <p:nvSpPr>
          <p:cNvPr id="5" name="TextBox 4">
            <a:extLst>
              <a:ext uri="{FF2B5EF4-FFF2-40B4-BE49-F238E27FC236}">
                <a16:creationId xmlns:a16="http://schemas.microsoft.com/office/drawing/2014/main" id="{26FC61FF-587A-F401-E6F9-E6795522C414}"/>
              </a:ext>
            </a:extLst>
          </p:cNvPr>
          <p:cNvSpPr txBox="1"/>
          <p:nvPr/>
        </p:nvSpPr>
        <p:spPr>
          <a:xfrm rot="18900000">
            <a:off x="3708262" y="4553433"/>
            <a:ext cx="1885453"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grpSp>
        <p:nvGrpSpPr>
          <p:cNvPr id="21" name="Group 20">
            <a:extLst>
              <a:ext uri="{FF2B5EF4-FFF2-40B4-BE49-F238E27FC236}">
                <a16:creationId xmlns:a16="http://schemas.microsoft.com/office/drawing/2014/main" id="{A33021BE-0A78-0005-9882-FB19FA5AC56F}"/>
              </a:ext>
            </a:extLst>
          </p:cNvPr>
          <p:cNvGrpSpPr/>
          <p:nvPr/>
        </p:nvGrpSpPr>
        <p:grpSpPr>
          <a:xfrm>
            <a:off x="5313849" y="3206553"/>
            <a:ext cx="6421713" cy="3602224"/>
            <a:chOff x="5313849" y="3395277"/>
            <a:chExt cx="6421713" cy="3602224"/>
          </a:xfrm>
        </p:grpSpPr>
        <p:grpSp>
          <p:nvGrpSpPr>
            <p:cNvPr id="18" name="Group 17">
              <a:extLst>
                <a:ext uri="{FF2B5EF4-FFF2-40B4-BE49-F238E27FC236}">
                  <a16:creationId xmlns:a16="http://schemas.microsoft.com/office/drawing/2014/main" id="{FA2B6433-54DB-0A3C-15A1-DDE69CB29F49}"/>
                </a:ext>
              </a:extLst>
            </p:cNvPr>
            <p:cNvGrpSpPr/>
            <p:nvPr/>
          </p:nvGrpSpPr>
          <p:grpSpPr>
            <a:xfrm>
              <a:off x="7985538" y="3395277"/>
              <a:ext cx="3750024" cy="2066746"/>
              <a:chOff x="10922924" y="2192540"/>
              <a:chExt cx="4448050" cy="2451448"/>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4">
                <a:alphaModFix/>
              </a:blip>
              <a:srcRect t="14507"/>
              <a:stretch/>
            </p:blipFill>
            <p:spPr>
              <a:xfrm>
                <a:off x="10922924" y="2530785"/>
                <a:ext cx="4448050" cy="2113203"/>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4">
                <a:alphaModFix/>
              </a:blip>
              <a:srcRect b="85493"/>
              <a:stretch/>
            </p:blipFill>
            <p:spPr>
              <a:xfrm>
                <a:off x="10922924" y="2192540"/>
                <a:ext cx="4448050" cy="358585"/>
              </a:xfrm>
              <a:prstGeom prst="rect">
                <a:avLst/>
              </a:prstGeom>
              <a:noFill/>
              <a:ln>
                <a:noFill/>
              </a:ln>
            </p:spPr>
          </p:pic>
        </p:grpSp>
        <p:sp>
          <p:nvSpPr>
            <p:cNvPr id="8" name="TextBox 7">
              <a:extLst>
                <a:ext uri="{FF2B5EF4-FFF2-40B4-BE49-F238E27FC236}">
                  <a16:creationId xmlns:a16="http://schemas.microsoft.com/office/drawing/2014/main" id="{D012C97F-A9E4-24BF-5AD4-282723E50BDC}"/>
                </a:ext>
              </a:extLst>
            </p:cNvPr>
            <p:cNvSpPr txBox="1"/>
            <p:nvPr/>
          </p:nvSpPr>
          <p:spPr>
            <a:xfrm>
              <a:off x="5313849" y="6628169"/>
              <a:ext cx="143821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stability</a:t>
              </a:r>
            </a:p>
          </p:txBody>
        </p:sp>
      </p:grpSp>
      <p:grpSp>
        <p:nvGrpSpPr>
          <p:cNvPr id="22" name="Group 21">
            <a:extLst>
              <a:ext uri="{FF2B5EF4-FFF2-40B4-BE49-F238E27FC236}">
                <a16:creationId xmlns:a16="http://schemas.microsoft.com/office/drawing/2014/main" id="{0966C08F-5EAF-05EC-3A25-F2F036133017}"/>
              </a:ext>
            </a:extLst>
          </p:cNvPr>
          <p:cNvGrpSpPr/>
          <p:nvPr/>
        </p:nvGrpSpPr>
        <p:grpSpPr>
          <a:xfrm>
            <a:off x="2667479" y="1233889"/>
            <a:ext cx="8996069" cy="3212733"/>
            <a:chOff x="2667479" y="1233889"/>
            <a:chExt cx="8996069" cy="3212733"/>
          </a:xfrm>
        </p:grpSpPr>
        <p:grpSp>
          <p:nvGrpSpPr>
            <p:cNvPr id="12" name="Group 11">
              <a:extLst>
                <a:ext uri="{FF2B5EF4-FFF2-40B4-BE49-F238E27FC236}">
                  <a16:creationId xmlns:a16="http://schemas.microsoft.com/office/drawing/2014/main" id="{CDB3E7A0-122C-63C4-1755-6894144C857C}"/>
                </a:ext>
              </a:extLst>
            </p:cNvPr>
            <p:cNvGrpSpPr/>
            <p:nvPr/>
          </p:nvGrpSpPr>
          <p:grpSpPr>
            <a:xfrm>
              <a:off x="2667479" y="1233889"/>
              <a:ext cx="8977843" cy="3212733"/>
              <a:chOff x="2667479" y="1233889"/>
              <a:chExt cx="8977843" cy="3212733"/>
            </a:xfrm>
          </p:grpSpPr>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5">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5">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5">
                  <a:alphaModFix/>
                </a:blip>
                <a:srcRect l="9006" t="17954" r="12695" b="25861"/>
                <a:stretch/>
              </p:blipFill>
              <p:spPr>
                <a:xfrm>
                  <a:off x="8154237" y="1786722"/>
                  <a:ext cx="2481943" cy="989668"/>
                </a:xfrm>
                <a:prstGeom prst="rect">
                  <a:avLst/>
                </a:prstGeom>
                <a:noFill/>
                <a:ln>
                  <a:noFill/>
                </a:ln>
              </p:spPr>
            </p:pic>
          </p:grpSp>
          <p:sp>
            <p:nvSpPr>
              <p:cNvPr id="6" name="TextBox 5">
                <a:extLst>
                  <a:ext uri="{FF2B5EF4-FFF2-40B4-BE49-F238E27FC236}">
                    <a16:creationId xmlns:a16="http://schemas.microsoft.com/office/drawing/2014/main" id="{AF843806-B5D4-DAEF-3A28-73D20B948FC9}"/>
                  </a:ext>
                </a:extLst>
              </p:cNvPr>
              <p:cNvSpPr txBox="1"/>
              <p:nvPr/>
            </p:nvSpPr>
            <p:spPr>
              <a:xfrm rot="16200000">
                <a:off x="2084948" y="3494759"/>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grpSp>
        <p:grpSp>
          <p:nvGrpSpPr>
            <p:cNvPr id="11" name="Group 10">
              <a:extLst>
                <a:ext uri="{FF2B5EF4-FFF2-40B4-BE49-F238E27FC236}">
                  <a16:creationId xmlns:a16="http://schemas.microsoft.com/office/drawing/2014/main" id="{25ED7997-A6B6-425B-EC3A-F339AA06E7ED}"/>
                </a:ext>
              </a:extLst>
            </p:cNvPr>
            <p:cNvGrpSpPr/>
            <p:nvPr/>
          </p:nvGrpSpPr>
          <p:grpSpPr>
            <a:xfrm>
              <a:off x="7913524" y="1523994"/>
              <a:ext cx="3750024" cy="1781580"/>
              <a:chOff x="7913524" y="1523994"/>
              <a:chExt cx="3750024" cy="1781580"/>
            </a:xfrm>
          </p:grpSpPr>
          <p:pic>
            <p:nvPicPr>
              <p:cNvPr id="4" name="Google Shape;359;g22b542f3695_0_208">
                <a:extLst>
                  <a:ext uri="{FF2B5EF4-FFF2-40B4-BE49-F238E27FC236}">
                    <a16:creationId xmlns:a16="http://schemas.microsoft.com/office/drawing/2014/main" id="{5AEA85EC-C466-9AC8-62F9-016DD8A8C52C}"/>
                  </a:ext>
                </a:extLst>
              </p:cNvPr>
              <p:cNvPicPr preferRelativeResize="0"/>
              <p:nvPr/>
            </p:nvPicPr>
            <p:blipFill rotWithShape="1">
              <a:blip r:embed="rId4">
                <a:alphaModFix/>
              </a:blip>
              <a:srcRect t="75130"/>
              <a:stretch/>
            </p:blipFill>
            <p:spPr>
              <a:xfrm>
                <a:off x="7913524" y="2787314"/>
                <a:ext cx="3750024" cy="518260"/>
              </a:xfrm>
              <a:prstGeom prst="rect">
                <a:avLst/>
              </a:prstGeom>
              <a:noFill/>
              <a:ln>
                <a:noFill/>
              </a:ln>
            </p:spPr>
          </p:pic>
          <p:pic>
            <p:nvPicPr>
              <p:cNvPr id="10" name="Google Shape;359;g22b542f3695_0_208">
                <a:extLst>
                  <a:ext uri="{FF2B5EF4-FFF2-40B4-BE49-F238E27FC236}">
                    <a16:creationId xmlns:a16="http://schemas.microsoft.com/office/drawing/2014/main" id="{4A1FA003-2835-1D8C-3605-E3702EDF6EFA}"/>
                  </a:ext>
                </a:extLst>
              </p:cNvPr>
              <p:cNvPicPr preferRelativeResize="0"/>
              <p:nvPr/>
            </p:nvPicPr>
            <p:blipFill rotWithShape="1">
              <a:blip r:embed="rId4">
                <a:alphaModFix/>
              </a:blip>
              <a:srcRect l="89587" t="14507"/>
              <a:stretch/>
            </p:blipFill>
            <p:spPr>
              <a:xfrm>
                <a:off x="11273077" y="1523994"/>
                <a:ext cx="390471" cy="1781580"/>
              </a:xfrm>
              <a:prstGeom prst="rect">
                <a:avLst/>
              </a:prstGeom>
              <a:noFill/>
              <a:ln>
                <a:noFill/>
              </a:ln>
            </p:spPr>
          </p:pic>
        </p:grpSp>
      </p:grpSp>
      <p:sp>
        <p:nvSpPr>
          <p:cNvPr id="24" name="Text Placeholder 2">
            <a:extLst>
              <a:ext uri="{FF2B5EF4-FFF2-40B4-BE49-F238E27FC236}">
                <a16:creationId xmlns:a16="http://schemas.microsoft.com/office/drawing/2014/main" id="{1DF5C322-0A1A-53DE-359D-7A8E2573DEF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b="1" dirty="0">
                <a:solidFill>
                  <a:schemeClr val="tx2"/>
                </a:solidFill>
                <a:latin typeface="Calibri"/>
                <a:cs typeface="Calibri"/>
              </a:rPr>
              <a:t>Introduction</a:t>
            </a:r>
            <a:r>
              <a:rPr lang="en-US" sz="1400" dirty="0">
                <a:solidFill>
                  <a:schemeClr val="accent5"/>
                </a:solidFill>
                <a:latin typeface="Calibri"/>
                <a:cs typeface="Calibri"/>
              </a:rPr>
              <a:t> | Related Work | Problem Statement | Our Work: </a:t>
            </a:r>
            <a:r>
              <a:rPr lang="en-US" sz="1400" dirty="0" err="1">
                <a:solidFill>
                  <a:schemeClr val="accent5"/>
                </a:solidFill>
                <a:latin typeface="Calibri"/>
                <a:cs typeface="Calibri"/>
              </a:rPr>
              <a:t>Adversarially</a:t>
            </a:r>
            <a:r>
              <a:rPr lang="en-US" sz="1400" dirty="0">
                <a:solidFill>
                  <a:schemeClr val="accent5"/>
                </a:solidFill>
                <a:latin typeface="Calibri"/>
                <a:cs typeface="Calibri"/>
              </a:rPr>
              <a:t> Diversified Rehearsal Memory| Results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6878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Angelini Rowan ECE Theme">
  <a:themeElements>
    <a:clrScheme name="Rowan Color Schem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F81FD279D55A498B95B6A84B2FB1D1" ma:contentTypeVersion="12" ma:contentTypeDescription="Create a new document." ma:contentTypeScope="" ma:versionID="1ce4c724628b3120aa74b4c1700df5ee">
  <xsd:schema xmlns:xsd="http://www.w3.org/2001/XMLSchema" xmlns:xs="http://www.w3.org/2001/XMLSchema" xmlns:p="http://schemas.microsoft.com/office/2006/metadata/properties" xmlns:ns3="b0726b5f-0a48-4066-87d5-ddb352852e6a" xmlns:ns4="5118ffd8-7499-4e14-b2b2-9490723e4e64" targetNamespace="http://schemas.microsoft.com/office/2006/metadata/properties" ma:root="true" ma:fieldsID="6dccca3f30a8cd3f708688a20867744a" ns3:_="" ns4:_="">
    <xsd:import namespace="b0726b5f-0a48-4066-87d5-ddb352852e6a"/>
    <xsd:import namespace="5118ffd8-7499-4e14-b2b2-9490723e4e64"/>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726b5f-0a48-4066-87d5-ddb352852e6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18ffd8-7499-4e14-b2b2-9490723e4e64"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0726b5f-0a48-4066-87d5-ddb352852e6a" xsi:nil="true"/>
  </documentManagement>
</p:properties>
</file>

<file path=customXml/itemProps1.xml><?xml version="1.0" encoding="utf-8"?>
<ds:datastoreItem xmlns:ds="http://schemas.openxmlformats.org/officeDocument/2006/customXml" ds:itemID="{232C652E-A8A4-4366-A211-E6E6C1073257}">
  <ds:schemaRefs>
    <ds:schemaRef ds:uri="5118ffd8-7499-4e14-b2b2-9490723e4e64"/>
    <ds:schemaRef ds:uri="b0726b5f-0a48-4066-87d5-ddb352852e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54DE749-C7AF-4D22-85E4-965728A2FBAA}">
  <ds:schemaRefs>
    <ds:schemaRef ds:uri="http://schemas.microsoft.com/sharepoint/v3/contenttype/forms"/>
  </ds:schemaRefs>
</ds:datastoreItem>
</file>

<file path=customXml/itemProps3.xml><?xml version="1.0" encoding="utf-8"?>
<ds:datastoreItem xmlns:ds="http://schemas.openxmlformats.org/officeDocument/2006/customXml" ds:itemID="{8BCB3D23-3D9D-4600-809E-B029A7D60189}">
  <ds:schemaRefs>
    <ds:schemaRef ds:uri="5118ffd8-7499-4e14-b2b2-9490723e4e64"/>
    <ds:schemaRef ds:uri="b0726b5f-0a48-4066-87d5-ddb352852e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8190</TotalTime>
  <Words>6162</Words>
  <Application>Microsoft Macintosh PowerPoint</Application>
  <PresentationFormat>Widescreen</PresentationFormat>
  <Paragraphs>653</Paragraphs>
  <Slides>44</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Georgia</vt:lpstr>
      <vt:lpstr>Trebuchet MS</vt:lpstr>
      <vt:lpstr>Calibri</vt:lpstr>
      <vt:lpstr>Cambria Math</vt:lpstr>
      <vt:lpstr>Söhne</vt:lpstr>
      <vt:lpstr>Angelini Rowan ECE Theme</vt:lpstr>
      <vt:lpstr>Adversarially Diversified Rehearsal Memory (ADRM): Mitigating Memory Overfitting Challenge in Continual Learning</vt:lpstr>
      <vt:lpstr>Outline</vt:lpstr>
      <vt:lpstr>Outline</vt:lpstr>
      <vt:lpstr>Deep Learning – The Promise</vt:lpstr>
      <vt:lpstr>The World is Non-Stationary [5]</vt:lpstr>
      <vt:lpstr>Continual Learning (CL)</vt:lpstr>
      <vt:lpstr>Continual Learning (CL) (Continued)</vt:lpstr>
      <vt:lpstr>Continual Learning (CL) (Continued)</vt:lpstr>
      <vt:lpstr>The Challenges Stopping CL</vt:lpstr>
      <vt:lpstr>The Challenges Stopping CL (Continued)</vt:lpstr>
      <vt:lpstr>The Challenges Stopping CL (Continued)</vt:lpstr>
      <vt:lpstr>Outline</vt:lpstr>
      <vt:lpstr>Related Work</vt:lpstr>
      <vt:lpstr>Outline</vt:lpstr>
      <vt:lpstr>Problem Statement</vt:lpstr>
      <vt:lpstr>Outline</vt:lpstr>
      <vt:lpstr>PowerPoint Presentation</vt:lpstr>
      <vt:lpstr>Idea Illustration: Adversarially Diversified Rehearsal Memory</vt:lpstr>
      <vt:lpstr>Idea Illustration: Adversarially Diversified Rehearsal Memory</vt:lpstr>
      <vt:lpstr>Adversarially Diversified Rehearsal Memory (ADRM)</vt:lpstr>
      <vt:lpstr>Outline</vt:lpstr>
      <vt:lpstr>Results and Baselines</vt:lpstr>
      <vt:lpstr>Outline</vt:lpstr>
      <vt:lpstr>CIFAR10-C (Corrupted) Dataset</vt:lpstr>
      <vt:lpstr>Evaluating Against Common Corruptions</vt:lpstr>
      <vt:lpstr>Outline</vt:lpstr>
      <vt:lpstr>Evaluating Against Adversarial Attacks</vt:lpstr>
      <vt:lpstr>Outline</vt:lpstr>
      <vt:lpstr>t-SNE Visualization of Latent Feature Distributions in CL</vt:lpstr>
      <vt:lpstr>t-SNE Visualization of Latent Feature Distributions in CL (Continued)</vt:lpstr>
      <vt:lpstr>Outline</vt:lpstr>
      <vt:lpstr>Features Similarity Matrices: A Central Kernel Alignment Analysis [24]</vt:lpstr>
      <vt:lpstr>Features Similarity Matrices: A Central Kernel Alignment Analysis [24]</vt:lpstr>
      <vt:lpstr>Features Similarity Matrices: A Central Kernel Alignment Analysis [24]</vt:lpstr>
      <vt:lpstr>Outline</vt:lpstr>
      <vt:lpstr>Visualization of CL Models' Features for Automobile (Car) Class in Input Space</vt:lpstr>
      <vt:lpstr>Outline</vt:lpstr>
      <vt:lpstr>Conclusions</vt:lpstr>
      <vt:lpstr>Acknowledgment</vt:lpstr>
      <vt:lpstr>References</vt:lpstr>
      <vt:lpstr>References (Continued)</vt:lpstr>
      <vt:lpstr>References (Continued)</vt:lpstr>
      <vt:lpstr>References (Continued)</vt:lpstr>
      <vt:lpstr>Adversarially Diversified Rehearsal Memory (ADRM): Mitigating Memory Overfitting Challenge in Continual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Going Beyond Accuracy to Enable Lifelong Learning</dc:title>
  <cp:lastModifiedBy>Hikmat Khan</cp:lastModifiedBy>
  <cp:revision>116</cp:revision>
  <dcterms:modified xsi:type="dcterms:W3CDTF">2024-05-14T00:00:51Z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0x010100F1F81FD279D55A498B95B6A84B2FB1D1</vt:lpwstr>
  </property>
</Properties>
</file>